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63" r:id="rId5"/>
    <p:sldId id="266" r:id="rId6"/>
    <p:sldId id="267" r:id="rId7"/>
    <p:sldId id="282" r:id="rId8"/>
    <p:sldId id="283" r:id="rId9"/>
    <p:sldId id="284" r:id="rId10"/>
    <p:sldId id="280" r:id="rId11"/>
    <p:sldId id="277" r:id="rId12"/>
    <p:sldId id="278" r:id="rId13"/>
    <p:sldId id="279" r:id="rId14"/>
    <p:sldId id="274" r:id="rId15"/>
    <p:sldId id="273" r:id="rId16"/>
    <p:sldId id="260" r:id="rId17"/>
    <p:sldId id="268" r:id="rId18"/>
    <p:sldId id="271" r:id="rId19"/>
    <p:sldId id="275" r:id="rId20"/>
    <p:sldId id="281" r:id="rId21"/>
    <p:sldId id="264" r:id="rId22"/>
    <p:sldId id="259" r:id="rId23"/>
    <p:sldId id="257" r:id="rId24"/>
    <p:sldId id="265" r:id="rId25"/>
    <p:sldId id="258" r:id="rId26"/>
    <p:sldId id="26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CCFF"/>
    <a:srgbClr val="FF99FF"/>
    <a:srgbClr val="66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9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96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31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3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1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37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19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89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52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36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94D2-D31D-44A9-8838-DC325A4AA445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4422B-05ED-4EC0-9028-46540170B9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53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РЕЗУЛЬТАТЫ</a:t>
            </a:r>
            <a:br>
              <a:rPr lang="ru-RU" b="1" dirty="0" smtClean="0"/>
            </a:br>
            <a:r>
              <a:rPr lang="ru-RU" sz="5300" b="1" dirty="0" smtClean="0"/>
              <a:t>СОЦИАЛЬНО-ПСИХОЛОГИЧЕСКОГО ТЕСТИРОВАНИЯ</a:t>
            </a:r>
            <a:endParaRPr lang="ru-RU" sz="53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sz="2000" dirty="0" smtClean="0"/>
              <a:t>Ирина Васильевна Пестова,</a:t>
            </a:r>
          </a:p>
          <a:p>
            <a:pPr algn="r"/>
            <a:r>
              <a:rPr lang="ru-RU" sz="2000" dirty="0" smtClean="0"/>
              <a:t>Директор ГБУ СО «ЦППМСП «Ладо»</a:t>
            </a:r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Надежда Евгеньевна </a:t>
            </a:r>
            <a:r>
              <a:rPr lang="ru-RU" sz="2000" dirty="0" err="1" smtClean="0"/>
              <a:t>Бударкова</a:t>
            </a:r>
            <a:r>
              <a:rPr lang="ru-RU" sz="2000" dirty="0" smtClean="0"/>
              <a:t>,</a:t>
            </a:r>
          </a:p>
          <a:p>
            <a:pPr algn="r"/>
            <a:r>
              <a:rPr lang="ru-RU" sz="2000" dirty="0" smtClean="0"/>
              <a:t>Педагог-психолог ГБУ СО «ЦППМСП «Ладо»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574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Алгоритм работы со сводным отчётом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Скачивание сводного отчёта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Анализ данных по образовательному учреждению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Анализ данных по параллелям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Анализ данных по классам / группам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Отчет по результатам СПТ для управления образования и регионального представителя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5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Получение результатов по форме СПТ</a:t>
            </a:r>
            <a:br>
              <a:rPr lang="ru-RU" sz="4000" b="1" dirty="0" smtClean="0"/>
            </a:br>
            <a:r>
              <a:rPr lang="ru-RU" sz="4000" b="1" dirty="0" smtClean="0"/>
              <a:t>в личном кабинете</a:t>
            </a:r>
            <a:endParaRPr lang="ru-RU" sz="4000" b="1" dirty="0"/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94641"/>
            <a:ext cx="6048375" cy="4019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665" y="2094641"/>
            <a:ext cx="3541135" cy="29004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8942" y="2196995"/>
            <a:ext cx="465512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23350" y="2196996"/>
            <a:ext cx="465512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2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Получение результатов по форме СПТ</a:t>
            </a:r>
            <a:br>
              <a:rPr lang="ru-RU" sz="4000" b="1" dirty="0">
                <a:solidFill>
                  <a:prstClr val="black"/>
                </a:solidFill>
              </a:rPr>
            </a:br>
            <a:r>
              <a:rPr lang="ru-RU" sz="4000" b="1" dirty="0">
                <a:solidFill>
                  <a:prstClr val="black"/>
                </a:solidFill>
              </a:rPr>
              <a:t>в личном кабинете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639" y="1966942"/>
            <a:ext cx="4467180" cy="4351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843" y="1966942"/>
            <a:ext cx="44679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3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85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Анализ результатов в форме СПТ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222727" y="1208291"/>
          <a:ext cx="11746546" cy="530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Лист" r:id="rId3" imgW="20545437" imgH="9286704" progId="Excel.Sheet.12">
                  <p:embed/>
                </p:oleObj>
              </mc:Choice>
              <mc:Fallback>
                <p:oleObj name="Лист" r:id="rId3" imgW="20545437" imgH="9286704" progId="Excel.Sheet.12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727" y="1208291"/>
                        <a:ext cx="11746546" cy="530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53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Составляющие показателя</a:t>
            </a:r>
            <a:br>
              <a:rPr lang="ru-RU" sz="4000" b="1" dirty="0" smtClean="0"/>
            </a:br>
            <a:r>
              <a:rPr lang="ru-RU" sz="4000" b="1" dirty="0" smtClean="0"/>
              <a:t>«Группы риска»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7570" y="4302480"/>
            <a:ext cx="245471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Факторы риска </a:t>
            </a:r>
            <a:r>
              <a:rPr lang="ru-RU" dirty="0"/>
              <a:t>- социально психологические условия, повышающие угрозу вовлечения в зависимое поведение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02427" y="4302480"/>
            <a:ext cx="3025833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Факторы защиты </a:t>
            </a:r>
            <a:r>
              <a:rPr lang="ru-RU" dirty="0"/>
              <a:t>- обстоятельства, повышающие социально-психологическую устойчивость к воздействию факторов риска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6508" y="2519531"/>
            <a:ext cx="3291839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Провоцирование к аддикции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50082" y="2519530"/>
            <a:ext cx="2909455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Готовность к первой пробе</a:t>
            </a:r>
            <a:endParaRPr lang="ru-RU" sz="28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782097" y="1745320"/>
            <a:ext cx="922713" cy="7742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502428" y="1745321"/>
            <a:ext cx="911629" cy="7742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1589115" y="3528269"/>
            <a:ext cx="911629" cy="7742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14057" y="3528270"/>
            <a:ext cx="922713" cy="7742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250082" y="4307278"/>
            <a:ext cx="290945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На основе </a:t>
            </a:r>
            <a:r>
              <a:rPr lang="ru-RU" dirty="0"/>
              <a:t>с</a:t>
            </a:r>
            <a:r>
              <a:rPr lang="ru-RU" dirty="0" smtClean="0"/>
              <a:t>равнения ответов с ответами респондентов, имеющими выявленное зависимое поведение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0"/>
          </p:cNvCxnSpPr>
          <p:nvPr/>
        </p:nvCxnSpPr>
        <p:spPr>
          <a:xfrm>
            <a:off x="8692337" y="3528269"/>
            <a:ext cx="12473" cy="7790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1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85" y="196417"/>
            <a:ext cx="9114815" cy="64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85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Анализ результатов в форме СПТ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603831"/>
              </p:ext>
            </p:extLst>
          </p:nvPr>
        </p:nvGraphicFramePr>
        <p:xfrm>
          <a:off x="222727" y="1208291"/>
          <a:ext cx="11746546" cy="530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Лист" r:id="rId3" imgW="20545437" imgH="9286704" progId="Excel.Sheet.12">
                  <p:embed/>
                </p:oleObj>
              </mc:Choice>
              <mc:Fallback>
                <p:oleObj name="Лист" r:id="rId3" imgW="20545437" imgH="9286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727" y="1208291"/>
                        <a:ext cx="11746546" cy="530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трелка вправо 4"/>
          <p:cNvSpPr/>
          <p:nvPr/>
        </p:nvSpPr>
        <p:spPr>
          <a:xfrm rot="5400000">
            <a:off x="177173" y="1153767"/>
            <a:ext cx="706582" cy="357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0821785" y="1153767"/>
            <a:ext cx="706582" cy="357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11526092" y="1153767"/>
            <a:ext cx="706582" cy="357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8308406" y="1153767"/>
            <a:ext cx="706582" cy="357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52335"/>
              </p:ext>
            </p:extLst>
          </p:nvPr>
        </p:nvGraphicFramePr>
        <p:xfrm>
          <a:off x="266183" y="1182012"/>
          <a:ext cx="11654268" cy="5267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3" name="Лист" r:id="rId3" imgW="20545437" imgH="9286704" progId="Excel.Sheet.12">
                  <p:embed/>
                </p:oleObj>
              </mc:Choice>
              <mc:Fallback>
                <p:oleObj name="Лист" r:id="rId3" imgW="20545437" imgH="9286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183" y="1182012"/>
                        <a:ext cx="11654268" cy="52671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951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Анализ результатов в форме СПТ</a:t>
            </a:r>
            <a:endParaRPr lang="ru-RU" sz="4000" b="1" dirty="0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198901" y="1003288"/>
            <a:ext cx="706582" cy="357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7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766858"/>
              </p:ext>
            </p:extLst>
          </p:nvPr>
        </p:nvGraphicFramePr>
        <p:xfrm>
          <a:off x="281926" y="1211923"/>
          <a:ext cx="11628148" cy="5255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Лист" r:id="rId3" imgW="20545437" imgH="9286704" progId="Excel.Sheet.12">
                  <p:embed/>
                </p:oleObj>
              </mc:Choice>
              <mc:Fallback>
                <p:oleObj name="Лист" r:id="rId3" imgW="20545437" imgH="9286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26" y="1211923"/>
                        <a:ext cx="11628148" cy="5255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38200" y="1240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Анализ результатов в форме СПТ</a:t>
            </a:r>
            <a:endParaRPr lang="ru-RU" sz="4000" b="1" dirty="0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8269013" y="1267720"/>
            <a:ext cx="706582" cy="357448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070702" y="1270141"/>
            <a:ext cx="706582" cy="35744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6735091" y="1267720"/>
            <a:ext cx="706582" cy="3574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10281632" y="1267720"/>
            <a:ext cx="706582" cy="3574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11095941" y="1270895"/>
            <a:ext cx="706582" cy="3574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Субшкалы методики ЕМ СПТ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63545"/>
              </p:ext>
            </p:extLst>
          </p:nvPr>
        </p:nvGraphicFramePr>
        <p:xfrm>
          <a:off x="838200" y="2578397"/>
          <a:ext cx="5105400" cy="3521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Лист" r:id="rId3" imgW="4172118" imgH="2390960" progId="Excel.Sheet.12">
                  <p:embed/>
                </p:oleObj>
              </mc:Choice>
              <mc:Fallback>
                <p:oleObj name="Лист" r:id="rId3" imgW="4172118" imgH="2390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2578397"/>
                        <a:ext cx="5105400" cy="35219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387383"/>
              </p:ext>
            </p:extLst>
          </p:nvPr>
        </p:nvGraphicFramePr>
        <p:xfrm>
          <a:off x="6449290" y="2550147"/>
          <a:ext cx="4747954" cy="2038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name="Лист" r:id="rId5" imgW="4172118" imgH="1200278" progId="Excel.Sheet.12">
                  <p:embed/>
                </p:oleObj>
              </mc:Choice>
              <mc:Fallback>
                <p:oleObj name="Лист" r:id="rId5" imgW="4172118" imgH="12002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9290" y="2550147"/>
                        <a:ext cx="4747954" cy="2038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67988" y="1855564"/>
            <a:ext cx="275151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Факторы риска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60003" y="1855564"/>
            <a:ext cx="31505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Факторы защиты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7693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6035" y="1879768"/>
            <a:ext cx="5471160" cy="4019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764" y="1885310"/>
            <a:ext cx="3541135" cy="33413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3703" y="41072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Получение результатов сводного отчёта в личном кабинете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50019" y="1925330"/>
            <a:ext cx="465512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2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777" y="1925329"/>
            <a:ext cx="465512" cy="46166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1.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0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Направления</a:t>
            </a:r>
            <a:br>
              <a:rPr lang="ru-RU" b="1" dirty="0" smtClean="0"/>
            </a:br>
            <a:r>
              <a:rPr lang="ru-RU" b="1" dirty="0" smtClean="0"/>
              <a:t>комплексной профилактической </a:t>
            </a:r>
            <a:r>
              <a:rPr lang="ru-RU" b="1" dirty="0" smtClean="0"/>
              <a:t>работы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25551" y="3069182"/>
            <a:ext cx="3133898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Индивидуальная работа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450336" y="3573608"/>
            <a:ext cx="3109113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Групповая работа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25552" y="1825625"/>
            <a:ext cx="3133898" cy="707886"/>
          </a:xfrm>
          <a:prstGeom prst="rect">
            <a:avLst/>
          </a:prstGeom>
          <a:solidFill>
            <a:srgbClr val="66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форме организации деятельности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537151" y="1825625"/>
            <a:ext cx="2286906" cy="707886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По целевой аудитории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537150" y="3073395"/>
            <a:ext cx="2286907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Обучающиеся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537151" y="3573608"/>
            <a:ext cx="2286906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Р</a:t>
            </a:r>
            <a:r>
              <a:rPr lang="ru-RU" sz="2000" dirty="0" smtClean="0"/>
              <a:t>одители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537150" y="4089210"/>
            <a:ext cx="2286907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/>
              <a:t>П</a:t>
            </a:r>
            <a:r>
              <a:rPr lang="ru-RU" sz="2000" dirty="0" smtClean="0"/>
              <a:t>едагоги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37150" y="4604812"/>
            <a:ext cx="2286908" cy="400110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/>
              <a:t>Администрация ОУ</a:t>
            </a:r>
            <a:endParaRPr lang="ru-RU" sz="2000" dirty="0"/>
          </a:p>
        </p:txBody>
      </p:sp>
      <p:cxnSp>
        <p:nvCxnSpPr>
          <p:cNvPr id="17" name="Прямая соединительная линия 16"/>
          <p:cNvCxnSpPr>
            <a:stCxn id="7" idx="1"/>
          </p:cNvCxnSpPr>
          <p:nvPr/>
        </p:nvCxnSpPr>
        <p:spPr>
          <a:xfrm flipH="1" flipV="1">
            <a:off x="7253129" y="2177936"/>
            <a:ext cx="284022" cy="1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7253130" y="3253848"/>
            <a:ext cx="274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253130" y="3779052"/>
            <a:ext cx="274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7253131" y="4248785"/>
            <a:ext cx="274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7253132" y="4776707"/>
            <a:ext cx="274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253128" y="2177935"/>
            <a:ext cx="2" cy="25987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2148306" y="2010291"/>
            <a:ext cx="274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2148306" y="3282939"/>
            <a:ext cx="274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2176015" y="3779052"/>
            <a:ext cx="274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162392" y="2001978"/>
            <a:ext cx="3424" cy="317141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50336" y="4142666"/>
            <a:ext cx="3109113" cy="40011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Проектная деятельность</a:t>
            </a:r>
            <a:endParaRPr lang="ru-RU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2450336" y="4711724"/>
            <a:ext cx="3109113" cy="1015663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Организация межведомственного взаимодействия</a:t>
            </a:r>
            <a:endParaRPr lang="ru-RU" sz="2000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2176015" y="5173389"/>
            <a:ext cx="274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167397" y="4327332"/>
            <a:ext cx="27432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6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4269" y="776475"/>
            <a:ext cx="10951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уточнению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анализа результатов социально- психологического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447" y="6453660"/>
            <a:ext cx="2979125" cy="2833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96424" y="654455"/>
            <a:ext cx="108769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951894" y="140188"/>
            <a:ext cx="806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Аналитическая деятельность. Отчет о результатах СПТ.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8" y="1658983"/>
            <a:ext cx="1204912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7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47501" y="168160"/>
            <a:ext cx="4041372" cy="50937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Анализ результатов в форме СПТ</a:t>
            </a:r>
            <a:endParaRPr lang="ru-RU" sz="4000" b="1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760994"/>
              </p:ext>
            </p:extLst>
          </p:nvPr>
        </p:nvGraphicFramePr>
        <p:xfrm>
          <a:off x="4954385" y="168160"/>
          <a:ext cx="6151418" cy="6491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Лист" r:id="rId3" imgW="8429733" imgH="8896336" progId="Excel.Sheet.12">
                  <p:embed/>
                </p:oleObj>
              </mc:Choice>
              <mc:Fallback>
                <p:oleObj name="Лист" r:id="rId3" imgW="8429733" imgH="889633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4385" y="168160"/>
                        <a:ext cx="6151418" cy="6491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54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9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Анализ результатов СПТ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71112"/>
              </p:ext>
            </p:extLst>
          </p:nvPr>
        </p:nvGraphicFramePr>
        <p:xfrm>
          <a:off x="256255" y="1077782"/>
          <a:ext cx="11679489" cy="5278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Лист" r:id="rId3" imgW="20545437" imgH="9286704" progId="Excel.Sheet.12">
                  <p:embed/>
                </p:oleObj>
              </mc:Choice>
              <mc:Fallback>
                <p:oleObj name="Лист" r:id="rId3" imgW="20545437" imgH="92867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6255" y="1077782"/>
                        <a:ext cx="11679489" cy="5278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7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4269" y="776475"/>
            <a:ext cx="109515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по уточнению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анализа результатов социально- психологического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447" y="6453660"/>
            <a:ext cx="2979125" cy="283362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96424" y="654455"/>
            <a:ext cx="108769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180" y="1860693"/>
            <a:ext cx="10880623" cy="38800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04880" y="126644"/>
            <a:ext cx="4460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Аналитическая деятельность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07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АЛГОРИТМ</a:t>
            </a:r>
            <a:br>
              <a:rPr lang="ru-RU" b="1" dirty="0" smtClean="0"/>
            </a:br>
            <a:r>
              <a:rPr lang="ru-RU" sz="2800" b="1" dirty="0" smtClean="0"/>
              <a:t>анализа результатов СПТ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Скачивание отчёта в форме СПТ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недостоверных ответов респондентов, их             </a:t>
            </a:r>
            <a:r>
              <a:rPr lang="ru-RU" u="sng" dirty="0" smtClean="0">
                <a:solidFill>
                  <a:srgbClr val="FF0000"/>
                </a:solidFill>
              </a:rPr>
              <a:t>не учитываем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в дальнейшем анализе результатов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респондентов с явным и латентным риском, более детальный анализ их результатов по </a:t>
            </a:r>
            <a:r>
              <a:rPr lang="ru-RU" dirty="0" err="1" smtClean="0"/>
              <a:t>субшкалам</a:t>
            </a:r>
            <a:r>
              <a:rPr lang="ru-RU" dirty="0" smtClean="0"/>
              <a:t> для определения направлений индивидуальной работы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Анализ сочетаний </a:t>
            </a:r>
            <a:r>
              <a:rPr lang="ru-RU" dirty="0" err="1" smtClean="0"/>
              <a:t>субшкал</a:t>
            </a:r>
            <a:r>
              <a:rPr lang="ru-RU" dirty="0" smtClean="0"/>
              <a:t> для составления рекомендаций направлений профилактической работы с учебной группой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Включение результатов анализа СПТ в профилактическую программу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37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579" y="2609562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64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Получение результатов сводного отчёта в личном кабинете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516" y="2058381"/>
            <a:ext cx="4467180" cy="43513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495" y="2058381"/>
            <a:ext cx="446795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7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/>
              <a:t>Анализ сводного отчёта</a:t>
            </a:r>
            <a:endParaRPr lang="ru-RU" sz="4000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679018"/>
              </p:ext>
            </p:extLst>
          </p:nvPr>
        </p:nvGraphicFramePr>
        <p:xfrm>
          <a:off x="180068" y="1690688"/>
          <a:ext cx="11724689" cy="353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Лист" r:id="rId3" imgW="14677941" imgH="4429168" progId="Excel.Sheet.12">
                  <p:embed/>
                </p:oleObj>
              </mc:Choice>
              <mc:Fallback>
                <p:oleObj name="Лист" r:id="rId3" imgW="14677941" imgH="44291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0068" y="1690688"/>
                        <a:ext cx="11724689" cy="3538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prstClr val="black"/>
                </a:solidFill>
              </a:rPr>
              <a:t>Анализ сводного отчёта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36094"/>
              </p:ext>
            </p:extLst>
          </p:nvPr>
        </p:nvGraphicFramePr>
        <p:xfrm>
          <a:off x="289196" y="1690688"/>
          <a:ext cx="11613607" cy="321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Лист" r:id="rId3" imgW="16011393" imgH="4429168" progId="Excel.Sheet.12">
                  <p:embed/>
                </p:oleObj>
              </mc:Choice>
              <mc:Fallback>
                <p:oleObj name="Лист" r:id="rId3" imgW="16011393" imgH="44291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196" y="1690688"/>
                        <a:ext cx="11613607" cy="3211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576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/>
              <a:t>Анализ сводного отчёта</a:t>
            </a:r>
            <a:endParaRPr lang="ru-RU" sz="40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217269"/>
              </p:ext>
            </p:extLst>
          </p:nvPr>
        </p:nvGraphicFramePr>
        <p:xfrm>
          <a:off x="279284" y="1637637"/>
          <a:ext cx="11643661" cy="322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Лист" r:id="rId3" imgW="16011393" imgH="4429168" progId="Excel.Sheet.12">
                  <p:embed/>
                </p:oleObj>
              </mc:Choice>
              <mc:Fallback>
                <p:oleObj name="Лист" r:id="rId3" imgW="16011393" imgH="44291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284" y="1637637"/>
                        <a:ext cx="11643661" cy="322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05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23778" y="885708"/>
            <a:ext cx="11568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социально-психологического тестирования по классам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96424" y="654455"/>
            <a:ext cx="108769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2124" y="3770681"/>
            <a:ext cx="4631280" cy="27212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333" y="6491886"/>
            <a:ext cx="2979125" cy="28336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201983" y="140681"/>
            <a:ext cx="806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Аналитическая деятельность. Отчет о результатах СПТ.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424" y="1531911"/>
            <a:ext cx="5624609" cy="4559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124" y="1285816"/>
            <a:ext cx="4679201" cy="248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23778" y="885708"/>
            <a:ext cx="11568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6088" indent="-446088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социально-психологического тестирования по классам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96424" y="654455"/>
            <a:ext cx="108769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447" y="6453660"/>
            <a:ext cx="2979125" cy="28336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2201983" y="149846"/>
            <a:ext cx="806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Аналитическая деятельность. Отчет о результатах СПТ.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4" y="1384701"/>
            <a:ext cx="8475065" cy="497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424" y="745667"/>
            <a:ext cx="106963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динамики изменений в группе риска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96424" y="654455"/>
            <a:ext cx="108769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814" y="6494049"/>
            <a:ext cx="2979125" cy="28336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37" y="2098203"/>
            <a:ext cx="5397173" cy="3403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14" y="1145777"/>
            <a:ext cx="5112451" cy="2674136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828" y="3819913"/>
            <a:ext cx="5121538" cy="263374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111669" y="101579"/>
            <a:ext cx="8065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Аналитическая деятельность. Отчет о результатах СПТ.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706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345</Words>
  <Application>Microsoft Office PowerPoint</Application>
  <PresentationFormat>Широкоэкранный</PresentationFormat>
  <Paragraphs>66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Лист</vt:lpstr>
      <vt:lpstr>РЕЗУЛЬТАТЫ СОЦИАЛЬНО-ПСИХОЛОГИЧЕСКОГО ТЕСТИРОВАНИЯ</vt:lpstr>
      <vt:lpstr>Получение результатов сводного отчёта в личном кабинете</vt:lpstr>
      <vt:lpstr>Получение результатов сводного отчёта в личном кабинете</vt:lpstr>
      <vt:lpstr>Анализ сводного отчёта</vt:lpstr>
      <vt:lpstr>Анализ сводного отчёта</vt:lpstr>
      <vt:lpstr>Анализ сводного отчёта</vt:lpstr>
      <vt:lpstr>Презентация PowerPoint</vt:lpstr>
      <vt:lpstr>Презентация PowerPoint</vt:lpstr>
      <vt:lpstr>Презентация PowerPoint</vt:lpstr>
      <vt:lpstr>Алгоритм работы со сводным отчётом</vt:lpstr>
      <vt:lpstr>Получение результатов по форме СПТ в личном кабинете</vt:lpstr>
      <vt:lpstr>Получение результатов по форме СПТ в личном кабинете</vt:lpstr>
      <vt:lpstr>Анализ результатов в форме СПТ</vt:lpstr>
      <vt:lpstr>Составляющие показателя «Группы риска»</vt:lpstr>
      <vt:lpstr>Презентация PowerPoint</vt:lpstr>
      <vt:lpstr>Анализ результатов в форме СПТ</vt:lpstr>
      <vt:lpstr>Анализ результатов в форме СПТ</vt:lpstr>
      <vt:lpstr>Анализ результатов в форме СПТ</vt:lpstr>
      <vt:lpstr>Субшкалы методики ЕМ СПТ</vt:lpstr>
      <vt:lpstr>Направления комплексной профилактической работы</vt:lpstr>
      <vt:lpstr>Презентация PowerPoint</vt:lpstr>
      <vt:lpstr>Анализ результатов в форме СПТ</vt:lpstr>
      <vt:lpstr>Анализ результатов СПТ</vt:lpstr>
      <vt:lpstr>Презентация PowerPoint</vt:lpstr>
      <vt:lpstr>АЛГОРИТМ анализа результатов СПТ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64</cp:revision>
  <dcterms:created xsi:type="dcterms:W3CDTF">2020-01-30T10:44:40Z</dcterms:created>
  <dcterms:modified xsi:type="dcterms:W3CDTF">2020-02-03T14:28:57Z</dcterms:modified>
</cp:coreProperties>
</file>