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  <p:sldMasterId id="2147483756" r:id="rId2"/>
    <p:sldMasterId id="2147483768" r:id="rId3"/>
  </p:sldMasterIdLst>
  <p:notesMasterIdLst>
    <p:notesMasterId r:id="rId31"/>
  </p:notesMasterIdLst>
  <p:handoutMasterIdLst>
    <p:handoutMasterId r:id="rId32"/>
  </p:handoutMasterIdLst>
  <p:sldIdLst>
    <p:sldId id="256" r:id="rId4"/>
    <p:sldId id="308" r:id="rId5"/>
    <p:sldId id="307" r:id="rId6"/>
    <p:sldId id="267" r:id="rId7"/>
    <p:sldId id="331" r:id="rId8"/>
    <p:sldId id="332" r:id="rId9"/>
    <p:sldId id="325" r:id="rId10"/>
    <p:sldId id="333" r:id="rId11"/>
    <p:sldId id="348" r:id="rId12"/>
    <p:sldId id="349" r:id="rId13"/>
    <p:sldId id="352" r:id="rId14"/>
    <p:sldId id="350" r:id="rId15"/>
    <p:sldId id="353" r:id="rId16"/>
    <p:sldId id="351" r:id="rId17"/>
    <p:sldId id="345" r:id="rId18"/>
    <p:sldId id="354" r:id="rId19"/>
    <p:sldId id="313" r:id="rId20"/>
    <p:sldId id="315" r:id="rId21"/>
    <p:sldId id="317" r:id="rId22"/>
    <p:sldId id="318" r:id="rId23"/>
    <p:sldId id="346" r:id="rId24"/>
    <p:sldId id="289" r:id="rId25"/>
    <p:sldId id="323" r:id="rId26"/>
    <p:sldId id="324" r:id="rId27"/>
    <p:sldId id="320" r:id="rId28"/>
    <p:sldId id="321" r:id="rId29"/>
    <p:sldId id="299" r:id="rId30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99"/>
    <a:srgbClr val="6EFC04"/>
    <a:srgbClr val="FF9966"/>
    <a:srgbClr val="66FF99"/>
    <a:srgbClr val="04DEFC"/>
    <a:srgbClr val="19B3D7"/>
    <a:srgbClr val="0FC6F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4662" autoAdjust="0"/>
  </p:normalViewPr>
  <p:slideViewPr>
    <p:cSldViewPr>
      <p:cViewPr varScale="1">
        <p:scale>
          <a:sx n="53" d="100"/>
          <a:sy n="53" d="100"/>
        </p:scale>
        <p:origin x="-108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1057;&#1055;&#1058;\&#1057;&#1088;&#1072;&#1074;&#1085;&#1080;&#1090;&#1077;&#1083;&#1100;&#1085;&#1099;&#1081;%20&#1072;&#1085;&#1072;&#1083;&#1080;&#1079;%20&#1087;&#1086;%20&#1090;&#1077;&#1089;&#1090;&#1080;&#1088;&#1086;&#1074;&#1072;&#1085;&#1080;&#110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55;&#1058;\&#1057;&#1088;&#1072;&#1074;&#1085;&#1080;&#1090;&#1077;&#1083;&#1100;&#1085;&#1099;&#1081;%20&#1072;&#1085;&#1072;&#1083;&#1080;&#1079;%20&#1087;&#1086;%20&#1090;&#1077;&#1089;&#1090;&#1080;&#1088;&#1086;&#1074;&#1072;&#1085;&#1080;&#110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rgbClr val="C00000"/>
                </a:solidFill>
              </a:rPr>
              <a:t>Количество обучающихся</a:t>
            </a:r>
            <a:r>
              <a:rPr lang="ru-RU" b="1" baseline="0" dirty="0" smtClean="0">
                <a:solidFill>
                  <a:srgbClr val="C00000"/>
                </a:solidFill>
              </a:rPr>
              <a:t> подлежащих и принявших участие в СПТ</a:t>
            </a:r>
            <a:endParaRPr lang="ru-RU" b="1" dirty="0">
              <a:solidFill>
                <a:srgbClr val="C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034360916419915"/>
          <c:y val="0.23348436195261454"/>
          <c:w val="0.7729299540682415"/>
          <c:h val="0.69907779063974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034203270343678E-3"/>
                  <c:y val="-2.65254759443174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7862030481461652E-2"/>
                      <c:h val="4.14062679490794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230-4F44-B16B-5285A33E83BD}"/>
                </c:ext>
              </c:extLst>
            </c:dLbl>
            <c:dLbl>
              <c:idx val="1"/>
              <c:layout>
                <c:manualLayout>
                  <c:x val="0"/>
                  <c:y val="-1.3262737972158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230-4F44-B16B-5285A33E83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63334</c:v>
                </c:pt>
                <c:pt idx="1">
                  <c:v>72112</c:v>
                </c:pt>
                <c:pt idx="2">
                  <c:v>98128</c:v>
                </c:pt>
                <c:pt idx="3">
                  <c:v>139150</c:v>
                </c:pt>
                <c:pt idx="4">
                  <c:v>207022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C5-4819-AA43-A7A4086DE9C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59845</c:v>
                </c:pt>
                <c:pt idx="1">
                  <c:v>67371</c:v>
                </c:pt>
                <c:pt idx="2">
                  <c:v>88050</c:v>
                </c:pt>
                <c:pt idx="3">
                  <c:v>125191</c:v>
                </c:pt>
                <c:pt idx="4">
                  <c:v>185608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3C5-4819-AA43-A7A4086DE9C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3C5-4819-AA43-A7A4086DE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84032"/>
        <c:axId val="61489920"/>
      </c:barChart>
      <c:catAx>
        <c:axId val="6148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489920"/>
        <c:crosses val="autoZero"/>
        <c:auto val="1"/>
        <c:lblAlgn val="ctr"/>
        <c:lblOffset val="100"/>
        <c:noMultiLvlLbl val="0"/>
      </c:catAx>
      <c:valAx>
        <c:axId val="6148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48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77743772704501"/>
          <c:y val="0.15292721306827978"/>
          <c:w val="0.72017957130358701"/>
          <c:h val="0.6902278361038203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45</a:t>
                    </a:r>
                    <a:r>
                      <a:rPr lang="en-US" baseline="0" dirty="0" smtClean="0"/>
                      <a:t> 919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181-433E-8AC6-D4F1880DC13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55</a:t>
                    </a:r>
                    <a:r>
                      <a:rPr lang="en-US" baseline="0" dirty="0" smtClean="0"/>
                      <a:t> 729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181-433E-8AC6-D4F1880DC13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67</a:t>
                    </a:r>
                    <a:r>
                      <a:rPr lang="en-US" baseline="0" dirty="0" smtClean="0"/>
                      <a:t> 593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181-433E-8AC6-D4F1880DC13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104</a:t>
                    </a:r>
                    <a:r>
                      <a:rPr lang="en-US" baseline="0" dirty="0" smtClean="0"/>
                      <a:t> 916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181-433E-8AC6-D4F1880DC13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144</a:t>
                    </a:r>
                    <a:r>
                      <a:rPr lang="en-US" baseline="0" dirty="0" smtClean="0"/>
                      <a:t> 085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181-433E-8AC6-D4F1880DC13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Лист1!$E$41:$I$42</c:f>
              <c:strCache>
                <c:ptCount val="5"/>
                <c:pt idx="0">
                  <c:v>2015 -2016 уч.г.</c:v>
                </c:pt>
                <c:pt idx="1">
                  <c:v>2016 - 2017 уч.г.</c:v>
                </c:pt>
                <c:pt idx="2">
                  <c:v>2017 - 2018 уч.г.</c:v>
                </c:pt>
                <c:pt idx="3">
                  <c:v>2018 -2019 уч.г.</c:v>
                </c:pt>
                <c:pt idx="4">
                  <c:v>2019 - 2020 уч.г.</c:v>
                </c:pt>
              </c:strCache>
            </c:strRef>
          </c:cat>
          <c:val>
            <c:numRef>
              <c:f>Лист1!$E$43:$I$43</c:f>
              <c:numCache>
                <c:formatCode>General</c:formatCode>
                <c:ptCount val="5"/>
                <c:pt idx="0">
                  <c:v>63334</c:v>
                </c:pt>
                <c:pt idx="1">
                  <c:v>72112</c:v>
                </c:pt>
                <c:pt idx="2">
                  <c:v>98128</c:v>
                </c:pt>
                <c:pt idx="3">
                  <c:v>139150</c:v>
                </c:pt>
                <c:pt idx="4">
                  <c:v>199027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181-433E-8AC6-D4F1880DC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299264"/>
        <c:axId val="114300800"/>
      </c:barChart>
      <c:catAx>
        <c:axId val="114299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300800"/>
        <c:crosses val="autoZero"/>
        <c:auto val="1"/>
        <c:lblAlgn val="ctr"/>
        <c:lblOffset val="100"/>
        <c:noMultiLvlLbl val="0"/>
      </c:catAx>
      <c:valAx>
        <c:axId val="114300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299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Лист1!$F$168</c:f>
              <c:strCache>
                <c:ptCount val="1"/>
                <c:pt idx="0">
                  <c:v>Приняло участие в тестировании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Лист1!$G$166:$K$167</c:f>
              <c:multiLvlStrCache>
                <c:ptCount val="5"/>
                <c:lvl>
                  <c:pt idx="0">
                    <c:v>2019-2020 уч.г.</c:v>
                  </c:pt>
                  <c:pt idx="1">
                    <c:v>2018-2019 уч.г.</c:v>
                  </c:pt>
                  <c:pt idx="2">
                    <c:v>2017-2018 уч.г.</c:v>
                  </c:pt>
                  <c:pt idx="3">
                    <c:v>2016-2017 уч.г.</c:v>
                  </c:pt>
                  <c:pt idx="4">
                    <c:v>2015 - 2014 уч.г.</c:v>
                  </c:pt>
                </c:lvl>
                <c:lvl>
                  <c:pt idx="0">
                    <c:v>Выявлено в группе риска (кол-во обучающихся)</c:v>
                  </c:pt>
                </c:lvl>
              </c:multiLvlStrCache>
            </c:multiLvlStrRef>
          </c:cat>
          <c:val>
            <c:numRef>
              <c:f>Лист1!$G$168:$K$168</c:f>
              <c:numCache>
                <c:formatCode>General</c:formatCode>
                <c:ptCount val="5"/>
                <c:pt idx="0" formatCode="#,##0">
                  <c:v>144085</c:v>
                </c:pt>
                <c:pt idx="1">
                  <c:v>139150</c:v>
                </c:pt>
                <c:pt idx="2">
                  <c:v>98128</c:v>
                </c:pt>
                <c:pt idx="3">
                  <c:v>72112</c:v>
                </c:pt>
                <c:pt idx="4">
                  <c:v>63334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E60-4DFA-AA20-4B62AE9AAB81}"/>
            </c:ext>
          </c:extLst>
        </c:ser>
        <c:ser>
          <c:idx val="1"/>
          <c:order val="1"/>
          <c:tx>
            <c:strRef>
              <c:f>Лист1!$F$169</c:f>
              <c:strCache>
                <c:ptCount val="1"/>
                <c:pt idx="0">
                  <c:v>Отнесено к  группе  риска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Лист1!$G$166:$K$167</c:f>
              <c:multiLvlStrCache>
                <c:ptCount val="5"/>
                <c:lvl>
                  <c:pt idx="0">
                    <c:v>2019-2020 уч.г.</c:v>
                  </c:pt>
                  <c:pt idx="1">
                    <c:v>2018-2019 уч.г.</c:v>
                  </c:pt>
                  <c:pt idx="2">
                    <c:v>2017-2018 уч.г.</c:v>
                  </c:pt>
                  <c:pt idx="3">
                    <c:v>2016-2017 уч.г.</c:v>
                  </c:pt>
                  <c:pt idx="4">
                    <c:v>2015 - 2014 уч.г.</c:v>
                  </c:pt>
                </c:lvl>
                <c:lvl>
                  <c:pt idx="0">
                    <c:v>Выявлено в группе риска (кол-во обучающихся)</c:v>
                  </c:pt>
                </c:lvl>
              </c:multiLvlStrCache>
            </c:multiLvlStrRef>
          </c:cat>
          <c:val>
            <c:numRef>
              <c:f>Лист1!$G$169:$K$169</c:f>
              <c:numCache>
                <c:formatCode>General</c:formatCode>
                <c:ptCount val="5"/>
                <c:pt idx="0">
                  <c:v>9568</c:v>
                </c:pt>
                <c:pt idx="1">
                  <c:v>7630</c:v>
                </c:pt>
                <c:pt idx="2">
                  <c:v>4585</c:v>
                </c:pt>
                <c:pt idx="3">
                  <c:v>1945</c:v>
                </c:pt>
                <c:pt idx="4">
                  <c:v>1299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E60-4DFA-AA20-4B62AE9AAB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357760"/>
        <c:axId val="114359296"/>
      </c:lineChart>
      <c:catAx>
        <c:axId val="114357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359296"/>
        <c:crosses val="autoZero"/>
        <c:auto val="1"/>
        <c:lblAlgn val="ctr"/>
        <c:lblOffset val="100"/>
        <c:noMultiLvlLbl val="0"/>
      </c:catAx>
      <c:valAx>
        <c:axId val="11435929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4357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874188372193383E-2"/>
          <c:y val="2.5232663572625057E-2"/>
          <c:w val="0.90812581162780659"/>
          <c:h val="0.856016046774640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Принявших участие в тестировании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9651220727453912E-3"/>
                  <c:y val="1.7241379310344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EFD-4853-9F24-3D610267F42B}"/>
                </c:ext>
              </c:extLst>
            </c:dLbl>
            <c:dLbl>
              <c:idx val="1"/>
              <c:layout>
                <c:manualLayout>
                  <c:x val="9.9651220727453912E-3"/>
                  <c:y val="1.7241379310344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EFD-4853-9F24-3D610267F42B}"/>
                </c:ext>
              </c:extLst>
            </c:dLbl>
            <c:dLbl>
              <c:idx val="2"/>
              <c:layout>
                <c:manualLayout>
                  <c:x val="1.3951170901843548E-2"/>
                  <c:y val="1.7241379310344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EFD-4853-9F24-3D610267F42B}"/>
                </c:ext>
              </c:extLst>
            </c:dLbl>
            <c:dLbl>
              <c:idx val="3"/>
              <c:layout>
                <c:manualLayout>
                  <c:x val="5.9790732436472349E-3"/>
                  <c:y val="5.74712643678160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EFD-4853-9F24-3D610267F42B}"/>
                </c:ext>
              </c:extLst>
            </c:dLbl>
            <c:dLbl>
              <c:idx val="4"/>
              <c:layout>
                <c:manualLayout>
                  <c:x val="9.965122072745391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EFD-4853-9F24-3D610267F4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Liberation Serif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2015/ 2016</c:v>
                </c:pt>
                <c:pt idx="1">
                  <c:v>2016/ 2017</c:v>
                </c:pt>
                <c:pt idx="2">
                  <c:v>2017/ 2018</c:v>
                </c:pt>
                <c:pt idx="3">
                  <c:v>2018/ 2019</c:v>
                </c:pt>
                <c:pt idx="4">
                  <c:v>2019/2020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0.94499999999999995</c:v>
                </c:pt>
                <c:pt idx="1">
                  <c:v>0.93300000000000005</c:v>
                </c:pt>
                <c:pt idx="2">
                  <c:v>0.89800000000000002</c:v>
                </c:pt>
                <c:pt idx="3">
                  <c:v>0.9</c:v>
                </c:pt>
                <c:pt idx="4">
                  <c:v>0.89659999999999995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EFD-4853-9F24-3D610267F4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риска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054428055648012E-2"/>
                  <c:y val="-1.7565439455203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EFD-4853-9F24-3D610267F42B}"/>
                </c:ext>
              </c:extLst>
            </c:dLbl>
            <c:dLbl>
              <c:idx val="1"/>
              <c:layout>
                <c:manualLayout>
                  <c:x val="2.8967834419758563E-2"/>
                  <c:y val="-1.4637866212669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EFD-4853-9F24-3D610267F42B}"/>
                </c:ext>
              </c:extLst>
            </c:dLbl>
            <c:dLbl>
              <c:idx val="2"/>
              <c:layout>
                <c:manualLayout>
                  <c:x val="2.8967834419758563E-2"/>
                  <c:y val="-7.43207774703837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EFD-4853-9F24-3D610267F42B}"/>
                </c:ext>
              </c:extLst>
            </c:dLbl>
            <c:dLbl>
              <c:idx val="3"/>
              <c:layout>
                <c:manualLayout>
                  <c:x val="2.7453986092114073E-2"/>
                  <c:y val="-2.927573242533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EFD-4853-9F24-3D610267F42B}"/>
                </c:ext>
              </c:extLst>
            </c:dLbl>
            <c:dLbl>
              <c:idx val="4"/>
              <c:layout>
                <c:manualLayout>
                  <c:x val="2.89678344197585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EFD-4853-9F24-3D610267F4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Liberation Serif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2015/ 2016</c:v>
                </c:pt>
                <c:pt idx="1">
                  <c:v>2016/ 2017</c:v>
                </c:pt>
                <c:pt idx="2">
                  <c:v>2017/ 2018</c:v>
                </c:pt>
                <c:pt idx="3">
                  <c:v>2018/ 2019</c:v>
                </c:pt>
                <c:pt idx="4">
                  <c:v>2019/2020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2.1999999999999999E-2</c:v>
                </c:pt>
                <c:pt idx="1">
                  <c:v>2.9000000000000001E-2</c:v>
                </c:pt>
                <c:pt idx="2">
                  <c:v>5.1999999999999998E-2</c:v>
                </c:pt>
                <c:pt idx="3">
                  <c:v>6.0999999999999999E-2</c:v>
                </c:pt>
                <c:pt idx="4">
                  <c:v>5.9200000000000003E-2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EFD-4853-9F24-3D610267F4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203008"/>
        <c:axId val="60204544"/>
        <c:axId val="0"/>
      </c:bar3DChart>
      <c:catAx>
        <c:axId val="60203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Liberation Serif" pitchFamily="18" charset="0"/>
              </a:defRPr>
            </a:pPr>
            <a:endParaRPr lang="ru-RU"/>
          </a:p>
        </c:txPr>
        <c:crossAx val="60204544"/>
        <c:crosses val="autoZero"/>
        <c:auto val="1"/>
        <c:lblAlgn val="ctr"/>
        <c:lblOffset val="100"/>
        <c:noMultiLvlLbl val="0"/>
      </c:catAx>
      <c:valAx>
        <c:axId val="602045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Liberation Serif" pitchFamily="18" charset="0"/>
              </a:defRPr>
            </a:pPr>
            <a:endParaRPr lang="ru-RU"/>
          </a:p>
        </c:txPr>
        <c:crossAx val="60203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93843986990411"/>
          <c:y val="0.25843644544431948"/>
          <c:w val="0.17850709975807014"/>
          <c:h val="0.45372203148235712"/>
        </c:manualLayout>
      </c:layout>
      <c:overlay val="0"/>
      <c:txPr>
        <a:bodyPr/>
        <a:lstStyle/>
        <a:p>
          <a:pPr>
            <a:defRPr>
              <a:latin typeface="Liberation Serif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PowerPoint]Лист1'!$B$10</c:f>
              <c:strCache>
                <c:ptCount val="1"/>
                <c:pt idx="0">
                  <c:v>Общий уровень риска (%)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'[Диаграмма в Microsoft PowerPoint]Лист1'!$A$11:$A$13</c:f>
              <c:strCache>
                <c:ptCount val="3"/>
                <c:pt idx="0">
                  <c:v>Явный риск</c:v>
                </c:pt>
                <c:pt idx="2">
                  <c:v>Без  риска</c:v>
                </c:pt>
              </c:strCache>
            </c:strRef>
          </c:cat>
          <c:val>
            <c:numRef>
              <c:f>'[Диаграмма в Microsoft PowerPoint]Лист1'!$B$11:$B$13</c:f>
              <c:numCache>
                <c:formatCode>General</c:formatCode>
                <c:ptCount val="3"/>
                <c:pt idx="0">
                  <c:v>5.92</c:v>
                </c:pt>
                <c:pt idx="2">
                  <c:v>78.790000000000006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23-4790-9C6D-8249A74A7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603136"/>
        <c:axId val="114604672"/>
      </c:barChart>
      <c:catAx>
        <c:axId val="114603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604672"/>
        <c:crosses val="autoZero"/>
        <c:auto val="1"/>
        <c:lblAlgn val="ctr"/>
        <c:lblOffset val="100"/>
        <c:noMultiLvlLbl val="0"/>
      </c:catAx>
      <c:valAx>
        <c:axId val="114604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603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4T14:43:59.539" idx="1">
    <p:pos x="5465" y="935"/>
    <p:text>слайд плохо понятен. О чем тут говорим?</p:text>
    <p:extLst>
      <p:ext uri="{C676402C-5697-4E1C-873F-D02D1690AC5C}">
        <p15:threadingInfo xmlns:p15="http://schemas.microsoft.com/office/powerpoint/2012/main" timeZoneBias="-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4T19:41:12.047" idx="2">
    <p:pos x="10" y="10"/>
    <p:text>Для всех</p:text>
    <p:extLst>
      <p:ext uri="{C676402C-5697-4E1C-873F-D02D1690AC5C}">
        <p15:threadingInfo xmlns:p15="http://schemas.microsoft.com/office/powerpoint/2012/main" timeZoneBias="-30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0.01426</cdr:y>
    </cdr:from>
    <cdr:to>
      <cdr:x>0.1198</cdr:x>
      <cdr:y>0.23321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72008"/>
          <a:ext cx="897162" cy="1105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C00000"/>
              </a:solidFill>
              <a:cs typeface="Times New Roman" pitchFamily="18" charset="0"/>
            </a:rPr>
            <a:t>                    Приняло участие в тестировании  ( количество обучающихся ОО)</a:t>
          </a:r>
          <a:endParaRPr lang="ru-RU" sz="1600" b="1" dirty="0">
            <a:solidFill>
              <a:srgbClr val="C00000"/>
            </a:solidFill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07156-DF39-455D-8B8F-64ABE84EF9FA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8F985-FC21-41A0-9E89-204A9AE85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109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56566-D7B8-4AF9-B35C-2C85705DA177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9AA47-1DC9-46C0-8E31-C01FA0EE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03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073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1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933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960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69AA47-1DC9-46C0-8E31-C01FA0EE13C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322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69AA47-1DC9-46C0-8E31-C01FA0EE13C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3200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24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8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020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98881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36971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40698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59622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7565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552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0116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179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677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131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500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9501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23692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00146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92693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5943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60731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59177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215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526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385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3816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7379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1018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2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/>
              <a:t>28.02.2020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57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/>
              <a:t>28.02.2020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90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/>
              <a:t>28.02.2020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72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4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5420"/>
            <a:ext cx="1008112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362"/>
            <a:ext cx="8352928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21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909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4077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erlado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kern="1400" dirty="0" smtClean="0">
                <a:solidFill>
                  <a:srgbClr val="2B4481"/>
                </a:solidFill>
                <a:latin typeface="Times New Roman"/>
              </a:rPr>
              <a:t>                          </a:t>
            </a:r>
            <a:br>
              <a:rPr lang="ru-RU" sz="1200" kern="1400" dirty="0" smtClean="0">
                <a:solidFill>
                  <a:srgbClr val="2B4481"/>
                </a:solidFill>
                <a:latin typeface="Times New Roman"/>
              </a:rPr>
            </a:br>
            <a:r>
              <a:rPr lang="ru-RU" sz="1800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18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18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профессионального образования  Свердловской области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</a:t>
            </a:r>
            <a:r>
              <a:rPr lang="ru-RU" sz="16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психолого-педагогической, медицинской и социальной помощи «Ладо</a:t>
            </a:r>
            <a:r>
              <a:rPr lang="ru-RU" sz="16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00200"/>
            <a:ext cx="7704856" cy="492514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О результатах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социально-психологического тестирования обучающихся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на предмет раннего выявления незаконного потребления  наркотических средств и психотропных веществ в 2019-2020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учебном году в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образовательных организациях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, подведомственных Министерству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общего и профессионального образования Свердловской области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 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Пестова Ирина Васильевна,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	директор ГБУ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СО «ЦППМСП «Ладо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»</a:t>
            </a:r>
            <a:endParaRPr lang="en-US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en-US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25.02.2020 г.</a:t>
            </a:r>
            <a:endParaRPr lang="ru-RU" sz="1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7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Рисунок 5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614172466"/>
              </p:ext>
            </p:extLst>
          </p:nvPr>
        </p:nvGraphicFramePr>
        <p:xfrm>
          <a:off x="971600" y="1276102"/>
          <a:ext cx="7488832" cy="5050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03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100811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социально-психологического тестирования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648684"/>
              </p:ext>
            </p:extLst>
          </p:nvPr>
        </p:nvGraphicFramePr>
        <p:xfrm>
          <a:off x="323528" y="1412776"/>
          <a:ext cx="83632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24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-243408"/>
            <a:ext cx="7344816" cy="144016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социально-психологического тестирования на предмет раннего выявления незаконного потребления наркотических средств и психотропных веществ по данным актов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Диаграмма 5"/>
          <p:cNvGraphicFramePr/>
          <p:nvPr>
            <p:extLst/>
          </p:nvPr>
        </p:nvGraphicFramePr>
        <p:xfrm>
          <a:off x="467544" y="2204864"/>
          <a:ext cx="835292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62390" y="1505838"/>
            <a:ext cx="22958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Из общего числа, подлежащих СПТ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39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404664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Результаты социально-психологического тестирования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686375"/>
              </p:ext>
            </p:extLst>
          </p:nvPr>
        </p:nvGraphicFramePr>
        <p:xfrm>
          <a:off x="971600" y="1700808"/>
          <a:ext cx="73448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97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511353"/>
              </p:ext>
            </p:extLst>
          </p:nvPr>
        </p:nvGraphicFramePr>
        <p:xfrm>
          <a:off x="611560" y="1844824"/>
          <a:ext cx="7848872" cy="3349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30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70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351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04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Сравнительный анализ по другим регионам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Повышенная вероятность вовлечения ("группа повышенного риска")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Латентный риск вовлечения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Явный риск вовлечения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0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Регион 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22,46%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16,57%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5,89%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0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Регион 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23,01%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16,66%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6,32%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0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Регион 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24,60%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20,23%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4,37%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2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Регион 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18,89%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12,68%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6,21%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2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Свердловская область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21,21%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15,45%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5,74%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59832" y="233155"/>
            <a:ext cx="5036059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СРАВНЕНИЕ РЕЗУЛЬТАТОВ ТЕСТИРОВАНИЯ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С НЕКОТОРЫМИ РЕГИОНАМИ Российской Федерации</a:t>
            </a:r>
            <a:endParaRPr kumimoji="0" lang="ru-RU" altLang="ru-RU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330325" y="5983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28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082271"/>
              </p:ext>
            </p:extLst>
          </p:nvPr>
        </p:nvGraphicFramePr>
        <p:xfrm>
          <a:off x="467544" y="1556792"/>
          <a:ext cx="8064897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315"/>
                <a:gridCol w="1577096"/>
                <a:gridCol w="1569713"/>
                <a:gridCol w="1577096"/>
                <a:gridCol w="1033677"/>
              </a:tblGrid>
              <a:tr h="68416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Количество обучающихся, принявших участие в тестировании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Общий уровень риска (%)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Недосто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верные </a:t>
                      </a:r>
                      <a:r>
                        <a:rPr lang="ru-RU" sz="1800" dirty="0">
                          <a:effectLst/>
                        </a:rPr>
                        <a:t>ответы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447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Группа риска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Без риска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656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185 608 чел. – всего </a:t>
                      </a:r>
                      <a:r>
                        <a:rPr lang="ru-RU" sz="1800" dirty="0" smtClean="0">
                          <a:effectLst/>
                        </a:rPr>
                        <a:t>протестировано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161 516 – достоверных результатов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Явный риск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Латентный (скрытый) риск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127 259 чел.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(78,79%)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24 092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(12,98%)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166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9568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(5,92%)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24 986 чел.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(15,47%)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96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485052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51520" y="1484784"/>
          <a:ext cx="8424936" cy="4104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50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57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95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854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571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218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828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управленческого округа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Кол-во, подлежащих СПТ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Прошли СПТ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от общего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прошли СПТ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от общего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6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Горнозаводской УО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25670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24129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93,99688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1447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5,63693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6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Восточный УО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17519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16140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92,12855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1379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7,871454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6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Южный УО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20883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19060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91,27041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1823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8,729589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6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Северный УО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16394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14762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90,04514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1632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9,954862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6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Екатеринбург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47588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42387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89,07077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5194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10,91452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6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Западный УО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22602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19291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85,35085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3311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14,64915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43808" y="548680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Рейтинг  Муниципальных округов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 охвату тестированием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03515" y="5823877"/>
            <a:ext cx="5163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 приняли участие в СПТ  - 21  414  чел. (10,34 %)</a:t>
            </a:r>
          </a:p>
        </p:txBody>
      </p:sp>
    </p:spTree>
    <p:extLst>
      <p:ext uri="{BB962C8B-B14F-4D97-AF65-F5344CB8AC3E}">
        <p14:creationId xmlns:p14="http://schemas.microsoft.com/office/powerpoint/2010/main" val="20700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460387"/>
              </p:ext>
            </p:extLst>
          </p:nvPr>
        </p:nvGraphicFramePr>
        <p:xfrm>
          <a:off x="395536" y="1340768"/>
          <a:ext cx="8424935" cy="2084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33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99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46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23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23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23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района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Кол-во, подлежащих СПТ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Прошли СПТ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от общего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прошли СПТ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от общего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Верх-</a:t>
                      </a:r>
                      <a:r>
                        <a:rPr lang="ru-RU" sz="1200" dirty="0" err="1">
                          <a:effectLst/>
                        </a:rPr>
                        <a:t>Исетский</a:t>
                      </a:r>
                      <a:r>
                        <a:rPr lang="ru-RU" sz="1200" dirty="0">
                          <a:effectLst/>
                        </a:rPr>
                        <a:t> район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8889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6941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78,1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1948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21,9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Железнодорожный район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5913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4970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84,1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943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20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Октябрьский район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5642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4933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87,4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709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27784" y="542092"/>
            <a:ext cx="51901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Times New Roman" pitchFamily="18" charset="0"/>
                <a:cs typeface="Arial" pitchFamily="34" charset="0"/>
              </a:rPr>
              <a:t>На территории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Times New Roman" pitchFamily="18" charset="0"/>
                <a:cs typeface="Arial" pitchFamily="34" charset="0"/>
              </a:rPr>
              <a:t>города Екатеринбурга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Times New Roman" pitchFamily="18" charset="0"/>
                <a:cs typeface="Arial" pitchFamily="34" charset="0"/>
              </a:rPr>
              <a:t>выявлены 3 района с высоким уровнем отказов от тестирования: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573059"/>
              </p:ext>
            </p:extLst>
          </p:nvPr>
        </p:nvGraphicFramePr>
        <p:xfrm>
          <a:off x="395536" y="3543393"/>
          <a:ext cx="8424934" cy="2576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3358">
                  <a:extLst>
                    <a:ext uri="{9D8B030D-6E8A-4147-A177-3AD203B41FA5}">
                      <a16:colId xmlns="" xmlns:a16="http://schemas.microsoft.com/office/drawing/2014/main" val="1781277558"/>
                    </a:ext>
                  </a:extLst>
                </a:gridCol>
                <a:gridCol w="1609956">
                  <a:extLst>
                    <a:ext uri="{9D8B030D-6E8A-4147-A177-3AD203B41FA5}">
                      <a16:colId xmlns="" xmlns:a16="http://schemas.microsoft.com/office/drawing/2014/main" val="3745889184"/>
                    </a:ext>
                  </a:extLst>
                </a:gridCol>
                <a:gridCol w="1404600">
                  <a:extLst>
                    <a:ext uri="{9D8B030D-6E8A-4147-A177-3AD203B41FA5}">
                      <a16:colId xmlns="" xmlns:a16="http://schemas.microsoft.com/office/drawing/2014/main" val="2687029492"/>
                    </a:ext>
                  </a:extLst>
                </a:gridCol>
                <a:gridCol w="1062340">
                  <a:extLst>
                    <a:ext uri="{9D8B030D-6E8A-4147-A177-3AD203B41FA5}">
                      <a16:colId xmlns="" xmlns:a16="http://schemas.microsoft.com/office/drawing/2014/main" val="694485058"/>
                    </a:ext>
                  </a:extLst>
                </a:gridCol>
                <a:gridCol w="1062340">
                  <a:extLst>
                    <a:ext uri="{9D8B030D-6E8A-4147-A177-3AD203B41FA5}">
                      <a16:colId xmlns="" xmlns:a16="http://schemas.microsoft.com/office/drawing/2014/main" val="3214143627"/>
                    </a:ext>
                  </a:extLst>
                </a:gridCol>
                <a:gridCol w="1062340">
                  <a:extLst>
                    <a:ext uri="{9D8B030D-6E8A-4147-A177-3AD203B41FA5}">
                      <a16:colId xmlns="" xmlns:a16="http://schemas.microsoft.com/office/drawing/2014/main" val="521096153"/>
                    </a:ext>
                  </a:extLst>
                </a:gridCol>
              </a:tblGrid>
              <a:tr h="4616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Режевской</a:t>
                      </a:r>
                      <a:r>
                        <a:rPr lang="ru-RU" sz="1200" dirty="0">
                          <a:effectLst/>
                        </a:rPr>
                        <a:t> 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1826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1591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87,2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12,8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47900579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Артемовский </a:t>
                      </a:r>
                      <a:r>
                        <a:rPr lang="ru-RU" sz="1200" dirty="0" smtClean="0">
                          <a:effectLst/>
                        </a:rPr>
                        <a:t>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2166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1891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87,3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12,7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1532745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Махнёвское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МО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57460449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Пышминский</a:t>
                      </a:r>
                      <a:r>
                        <a:rPr lang="ru-RU" sz="1200" dirty="0">
                          <a:effectLst/>
                        </a:rPr>
                        <a:t> 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790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701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88,7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78907470"/>
                  </a:ext>
                </a:extLst>
              </a:tr>
              <a:tr h="890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 Камышловский МР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744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661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355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3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915816" y="188640"/>
            <a:ext cx="58721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На территории </a:t>
            </a:r>
            <a:r>
              <a:rPr lang="ru-RU" b="1" dirty="0"/>
              <a:t>Северного управленческого округа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dirty="0" smtClean="0"/>
              <a:t>выявлены </a:t>
            </a:r>
            <a:r>
              <a:rPr lang="ru-RU" dirty="0"/>
              <a:t>4 муниципалитета </a:t>
            </a:r>
            <a:r>
              <a:rPr lang="ru-RU" dirty="0" smtClean="0"/>
              <a:t>с </a:t>
            </a:r>
            <a:r>
              <a:rPr lang="ru-RU" dirty="0"/>
              <a:t>высоким уровнем отказов </a:t>
            </a:r>
            <a:endParaRPr lang="ru-RU" dirty="0" smtClean="0"/>
          </a:p>
          <a:p>
            <a:pPr algn="ctr"/>
            <a:r>
              <a:rPr lang="ru-RU" dirty="0" smtClean="0"/>
              <a:t>от </a:t>
            </a:r>
            <a:r>
              <a:rPr lang="ru-RU" dirty="0"/>
              <a:t>тестирования, из них 1 с очень высоким уровнем </a:t>
            </a:r>
            <a:endParaRPr lang="ru-RU" dirty="0" smtClean="0"/>
          </a:p>
          <a:p>
            <a:pPr algn="ctr"/>
            <a:r>
              <a:rPr lang="ru-RU" dirty="0" smtClean="0"/>
              <a:t>(</a:t>
            </a:r>
            <a:r>
              <a:rPr lang="ru-RU" dirty="0"/>
              <a:t>более 20% отказавшихся от тестирования):</a:t>
            </a:r>
          </a:p>
          <a:p>
            <a:pPr algn="ctr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583982"/>
              </p:ext>
            </p:extLst>
          </p:nvPr>
        </p:nvGraphicFramePr>
        <p:xfrm>
          <a:off x="449351" y="1412777"/>
          <a:ext cx="8208913" cy="230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63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86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5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51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351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3510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86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района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Кол-во, подлежащих СПТ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Прошли СПТ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от общего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прошли СПТ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от общего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1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 Пелым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6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Североуральский</a:t>
                      </a:r>
                      <a:r>
                        <a:rPr lang="ru-RU" sz="1200" dirty="0">
                          <a:effectLst/>
                        </a:rPr>
                        <a:t> 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1717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1370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347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7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 Краснотурьинск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2179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1880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78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 г. Лесной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2041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1758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86,1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83630"/>
              </p:ext>
            </p:extLst>
          </p:nvPr>
        </p:nvGraphicFramePr>
        <p:xfrm>
          <a:off x="421958" y="3869747"/>
          <a:ext cx="8236305" cy="2301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3578">
                  <a:extLst>
                    <a:ext uri="{9D8B030D-6E8A-4147-A177-3AD203B41FA5}">
                      <a16:colId xmlns="" xmlns:a16="http://schemas.microsoft.com/office/drawing/2014/main" val="3845561030"/>
                    </a:ext>
                  </a:extLst>
                </a:gridCol>
                <a:gridCol w="1573910">
                  <a:extLst>
                    <a:ext uri="{9D8B030D-6E8A-4147-A177-3AD203B41FA5}">
                      <a16:colId xmlns="" xmlns:a16="http://schemas.microsoft.com/office/drawing/2014/main" val="2770307780"/>
                    </a:ext>
                  </a:extLst>
                </a:gridCol>
                <a:gridCol w="1373152">
                  <a:extLst>
                    <a:ext uri="{9D8B030D-6E8A-4147-A177-3AD203B41FA5}">
                      <a16:colId xmlns="" xmlns:a16="http://schemas.microsoft.com/office/drawing/2014/main" val="1774486107"/>
                    </a:ext>
                  </a:extLst>
                </a:gridCol>
                <a:gridCol w="1038555">
                  <a:extLst>
                    <a:ext uri="{9D8B030D-6E8A-4147-A177-3AD203B41FA5}">
                      <a16:colId xmlns="" xmlns:a16="http://schemas.microsoft.com/office/drawing/2014/main" val="3130496426"/>
                    </a:ext>
                  </a:extLst>
                </a:gridCol>
                <a:gridCol w="1038555">
                  <a:extLst>
                    <a:ext uri="{9D8B030D-6E8A-4147-A177-3AD203B41FA5}">
                      <a16:colId xmlns="" xmlns:a16="http://schemas.microsoft.com/office/drawing/2014/main" val="2264485880"/>
                    </a:ext>
                  </a:extLst>
                </a:gridCol>
                <a:gridCol w="1038555">
                  <a:extLst>
                    <a:ext uri="{9D8B030D-6E8A-4147-A177-3AD203B41FA5}">
                      <a16:colId xmlns="" xmlns:a16="http://schemas.microsoft.com/office/drawing/2014/main" val="3259842771"/>
                    </a:ext>
                  </a:extLst>
                </a:gridCol>
              </a:tblGrid>
              <a:tr h="4953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 Нижняя Салда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460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68,9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31,1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6293096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 ЗАТО Свободный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325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83,7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81066650"/>
                  </a:ext>
                </a:extLst>
              </a:tr>
              <a:tr h="457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Невьянский 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1582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1379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87,2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24075733"/>
                  </a:ext>
                </a:extLst>
              </a:tr>
              <a:tr h="457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Кушвинский 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1641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1460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88,9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56383541"/>
                  </a:ext>
                </a:extLst>
              </a:tr>
              <a:tr h="457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Верхнесалдинский 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1671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1493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564624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7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90325" y="332656"/>
            <a:ext cx="55518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На территории </a:t>
            </a:r>
            <a:r>
              <a:rPr lang="ru-RU" b="1" dirty="0"/>
              <a:t>Западного управленческого округа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выявлен </a:t>
            </a:r>
            <a:r>
              <a:rPr lang="ru-RU" dirty="0"/>
              <a:t>1 </a:t>
            </a:r>
            <a:r>
              <a:rPr lang="ru-RU" dirty="0" smtClean="0"/>
              <a:t>муниципалитет </a:t>
            </a:r>
            <a:r>
              <a:rPr lang="ru-RU" dirty="0"/>
              <a:t>с очень высоким уровнем: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233055"/>
              </p:ext>
            </p:extLst>
          </p:nvPr>
        </p:nvGraphicFramePr>
        <p:xfrm>
          <a:off x="357848" y="1412776"/>
          <a:ext cx="8363272" cy="1224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70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81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43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45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5456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5456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79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 района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Кол-во, подлежащих СПТ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Прошли СПТ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от общего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прошли СПТ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от общего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5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 Красноуфимск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1650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1270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380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729733"/>
              </p:ext>
            </p:extLst>
          </p:nvPr>
        </p:nvGraphicFramePr>
        <p:xfrm>
          <a:off x="357848" y="2786854"/>
          <a:ext cx="8328952" cy="1863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2511">
                  <a:extLst>
                    <a:ext uri="{9D8B030D-6E8A-4147-A177-3AD203B41FA5}">
                      <a16:colId xmlns="" xmlns:a16="http://schemas.microsoft.com/office/drawing/2014/main" val="3468044965"/>
                    </a:ext>
                  </a:extLst>
                </a:gridCol>
                <a:gridCol w="1584893">
                  <a:extLst>
                    <a:ext uri="{9D8B030D-6E8A-4147-A177-3AD203B41FA5}">
                      <a16:colId xmlns="" xmlns:a16="http://schemas.microsoft.com/office/drawing/2014/main" val="2506991733"/>
                    </a:ext>
                  </a:extLst>
                </a:gridCol>
                <a:gridCol w="1361338">
                  <a:extLst>
                    <a:ext uri="{9D8B030D-6E8A-4147-A177-3AD203B41FA5}">
                      <a16:colId xmlns="" xmlns:a16="http://schemas.microsoft.com/office/drawing/2014/main" val="1266278788"/>
                    </a:ext>
                  </a:extLst>
                </a:gridCol>
                <a:gridCol w="1036008">
                  <a:extLst>
                    <a:ext uri="{9D8B030D-6E8A-4147-A177-3AD203B41FA5}">
                      <a16:colId xmlns="" xmlns:a16="http://schemas.microsoft.com/office/drawing/2014/main" val="967536880"/>
                    </a:ext>
                  </a:extLst>
                </a:gridCol>
                <a:gridCol w="1068194">
                  <a:extLst>
                    <a:ext uri="{9D8B030D-6E8A-4147-A177-3AD203B41FA5}">
                      <a16:colId xmlns="" xmlns:a16="http://schemas.microsoft.com/office/drawing/2014/main" val="3161446775"/>
                    </a:ext>
                  </a:extLst>
                </a:gridCol>
                <a:gridCol w="1036008">
                  <a:extLst>
                    <a:ext uri="{9D8B030D-6E8A-4147-A177-3AD203B41FA5}">
                      <a16:colId xmlns="" xmlns:a16="http://schemas.microsoft.com/office/drawing/2014/main" val="2724512734"/>
                    </a:ext>
                  </a:extLst>
                </a:gridCol>
              </a:tblGrid>
              <a:tr h="7792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Сысертский</a:t>
                      </a:r>
                      <a:r>
                        <a:rPr lang="ru-RU" sz="1200" dirty="0">
                          <a:effectLst/>
                        </a:rPr>
                        <a:t> 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1992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723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978672860"/>
                  </a:ext>
                </a:extLst>
              </a:tr>
              <a:tr h="5974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Малышевский 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342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257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75,1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24,8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187762499"/>
                  </a:ext>
                </a:extLst>
              </a:tr>
              <a:tr h="4865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Белоярский 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1281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1104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794474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0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dirty="0"/>
              <a:t>Организация социально-психологического тестирования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900" dirty="0" smtClean="0"/>
              <a:t>обучающихся </a:t>
            </a:r>
            <a:r>
              <a:rPr lang="ru-RU" sz="2900" dirty="0"/>
              <a:t>в целях раннего выявления незаконного потребления наркотических средств и психотропных веществ </a:t>
            </a:r>
            <a:r>
              <a:rPr lang="ru-RU" sz="2900" b="1" dirty="0"/>
              <a:t>относится </a:t>
            </a:r>
            <a:r>
              <a:rPr lang="ru-RU" sz="2900" b="1" dirty="0">
                <a:solidFill>
                  <a:srgbClr val="FF0000"/>
                </a:solidFill>
              </a:rPr>
              <a:t>к компетенции образовательной организации</a:t>
            </a:r>
            <a:r>
              <a:rPr lang="ru-RU" sz="2900" b="1" dirty="0"/>
              <a:t> в соответствии с п. 15.1 ч. 3 ст. 28 Федерального закона от 29.12.2012 № 273-ФЗ «Об образовании в Российской Федерации».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2900" dirty="0"/>
              <a:t>Порядок проведения социально-психологического тестирования обучающихся в образовательных организациях </a:t>
            </a:r>
            <a:r>
              <a:rPr lang="ru-RU" sz="2900" b="1" dirty="0"/>
              <a:t>утвержден Приказом </a:t>
            </a:r>
            <a:r>
              <a:rPr lang="ru-RU" sz="2900" b="1" dirty="0" err="1"/>
              <a:t>Минобрнауки</a:t>
            </a:r>
            <a:r>
              <a:rPr lang="ru-RU" sz="2900" b="1" dirty="0"/>
              <a:t> России от 16.06.2014 № 658 </a:t>
            </a:r>
            <a:r>
              <a:rPr lang="ru-RU" sz="2900" dirty="0"/>
              <a:t>«Об утверждении Порядка проведения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в образовательных организациях высшего образования».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3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332656"/>
            <a:ext cx="6696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На территории </a:t>
            </a:r>
            <a:r>
              <a:rPr lang="ru-RU" b="1" dirty="0"/>
              <a:t>Южного управленческого округа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dirty="0" smtClean="0"/>
              <a:t>выявлены </a:t>
            </a:r>
            <a:r>
              <a:rPr lang="ru-RU" dirty="0"/>
              <a:t>5 муниципалитетов с высоким уровнем отказов </a:t>
            </a:r>
            <a:endParaRPr lang="ru-RU" dirty="0" smtClean="0"/>
          </a:p>
          <a:p>
            <a:pPr algn="ctr"/>
            <a:r>
              <a:rPr lang="ru-RU" dirty="0" smtClean="0"/>
              <a:t>от </a:t>
            </a:r>
            <a:r>
              <a:rPr lang="ru-RU" dirty="0"/>
              <a:t>тестирования, из них 2 с очень высоким уровнем (от 24,8%):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540952"/>
              </p:ext>
            </p:extLst>
          </p:nvPr>
        </p:nvGraphicFramePr>
        <p:xfrm>
          <a:off x="539550" y="1772816"/>
          <a:ext cx="8064897" cy="3388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14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46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181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31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343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0316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525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 района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Кол-во, подлежащих СПТ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Прошли СПТ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от общего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прошли СПТ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от общего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92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Сысертский</a:t>
                      </a:r>
                      <a:r>
                        <a:rPr lang="ru-RU" sz="1200" dirty="0">
                          <a:effectLst/>
                        </a:rPr>
                        <a:t> 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1992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723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74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Малышевский 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342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257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75,1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24,8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65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Белоярский 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1281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1104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65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47667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Предложения    по созданию системы подготовки к СПТ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в 2020-2021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учебном году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7" y="1412776"/>
            <a:ext cx="829126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Организация контроля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Управления образованием за процессом подготовки и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 проведения СПТ.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Создание системы оперативного обмена информацией  между УО и ОО.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Начало  с марта  2020 года  работы  по подготовке к СПТ  2020-2021 учебного года в   образовательных  организациях  (по созданию  условий).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4.   Обеспечение    участия  ответственных  за СПТ лиц,  включая  системных  администраторов,   в  обучающих  семинарах по организации и проведению СПТ.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5.   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Повышение  ответственности 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должностных  лиц   за  соблюдение требований    методических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рекомендаций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при загрузке    данных в систему.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6.   Проведение подготовительной информационной компании для  классных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руководителей   по повышению   грамотности  в отношении назначения СПТ,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обучению их  способам конструктивной   мотивации родителей обучающихся.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7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Формирование культуры общения ответственных за СПТ в  ходе участия   в региональных  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вебинарах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7"/>
              <a:tabLst/>
              <a:defRPr/>
            </a:pPr>
            <a:r>
              <a:rPr lang="ru-RU" sz="1600" dirty="0" smtClean="0">
                <a:solidFill>
                  <a:prstClr val="black"/>
                </a:solidFill>
              </a:rPr>
              <a:t>Обеспечение </a:t>
            </a:r>
            <a:r>
              <a:rPr lang="ru-RU" sz="1600" dirty="0">
                <a:solidFill>
                  <a:prstClr val="black"/>
                </a:solidFill>
              </a:rPr>
              <a:t>системы стимулирования  ответственных за СПТ</a:t>
            </a:r>
            <a:r>
              <a:rPr lang="ru-RU" sz="1600" dirty="0" smtClean="0">
                <a:solidFill>
                  <a:prstClr val="black"/>
                </a:solidFill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7"/>
              <a:tabLst/>
              <a:defRPr/>
            </a:pPr>
            <a:r>
              <a:rPr lang="ru-RU" sz="1600" dirty="0" smtClean="0">
                <a:solidFill>
                  <a:prstClr val="black"/>
                </a:solidFill>
              </a:rPr>
              <a:t>Проведение анализа </a:t>
            </a:r>
            <a:r>
              <a:rPr lang="ru-RU" sz="1600" dirty="0" err="1" smtClean="0">
                <a:solidFill>
                  <a:prstClr val="black"/>
                </a:solidFill>
              </a:rPr>
              <a:t>эфективности</a:t>
            </a:r>
            <a:r>
              <a:rPr lang="ru-RU" sz="1600" dirty="0" smtClean="0">
                <a:solidFill>
                  <a:prstClr val="black"/>
                </a:solidFill>
              </a:rPr>
              <a:t> используемых программ коррекционно-развивающей работы в образовательных организациях среди классов/групп с высоким рейтингом кол-ва случаев выявленной </a:t>
            </a:r>
            <a:r>
              <a:rPr lang="ru-RU" sz="1600" dirty="0" err="1" smtClean="0">
                <a:solidFill>
                  <a:prstClr val="black"/>
                </a:solidFill>
              </a:rPr>
              <a:t>рискогенности</a:t>
            </a:r>
            <a:r>
              <a:rPr lang="ru-RU" sz="1600" dirty="0" smtClean="0">
                <a:solidFill>
                  <a:prstClr val="black"/>
                </a:solidFill>
              </a:rPr>
              <a:t> социально-психологических условий формирующих психологическую готовность к </a:t>
            </a:r>
            <a:r>
              <a:rPr lang="ru-RU" sz="1600" dirty="0" err="1" smtClean="0">
                <a:solidFill>
                  <a:prstClr val="black"/>
                </a:solidFill>
              </a:rPr>
              <a:t>аддиктивному</a:t>
            </a:r>
            <a:r>
              <a:rPr lang="ru-RU" sz="1600" dirty="0" smtClean="0">
                <a:solidFill>
                  <a:prstClr val="black"/>
                </a:solidFill>
              </a:rPr>
              <a:t> (зависимому) поведению у обучающихся по результатам тестирования.</a:t>
            </a:r>
            <a:endParaRPr lang="ru-RU" sz="1600" dirty="0">
              <a:solidFill>
                <a:prstClr val="black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316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	психологического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в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2019-2020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19256" cy="4691063"/>
          </a:xfrm>
        </p:spPr>
        <p:txBody>
          <a:bodyPr>
            <a:normAutofit/>
          </a:bodyPr>
          <a:lstStyle/>
          <a:p>
            <a:pPr algn="just"/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898356"/>
              </p:ext>
            </p:extLst>
          </p:nvPr>
        </p:nvGraphicFramePr>
        <p:xfrm>
          <a:off x="457200" y="2144666"/>
          <a:ext cx="8003233" cy="4266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61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914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50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06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Деятельность по профилактике употребления ПАВ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Мероприятия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Дата проведения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Ответственный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703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1. Аналитическая деятельность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9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1.1. Подготовка отчета о результатах проведения социально-психологического тестирования в образовательной организации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1.2. Подготовка анализа динамики изменений в группе риска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8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1.3. Разработка рекомендаций по коррекции плана профилактики негативных явлений среди обучающихся на основе анализа результатов социально- психологического тестирования. (общий по организации и по классам/группам)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9703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900" kern="1200">
                          <a:effectLst/>
                        </a:rPr>
                        <a:t>2. Информационно-просветительская деятельность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2.1. Информационно-просветительская деятельность с обучающимися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9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2.1.1. Информирование о возможности получения психологической помощи в трудных жизненных ситуациях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2.1.2. Информирование о последствиях употребления ПАВ (физическим, психическим и социальным)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2.2. Информационно-просветительская деятельность с родителями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6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2.2.1. Информирование о результатах социально-психологического тестирования и мероприятиях, проводимых в рамках профилактики употребления ПАВ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9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2.2.2 Информирование о возможности получения психологической помощи в трудных жизненных ситуациях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2.2.3. Развитие профилактической компетентности родителей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1" marR="51161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54075" y="1356023"/>
            <a:ext cx="852438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профилактики употребления ПАВ среди обучающихся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результатам социально-психологического тестирования на 2019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2020 учебный год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образовательной организации _______________________________________________________________________________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32477"/>
              </p:ext>
            </p:extLst>
          </p:nvPr>
        </p:nvGraphicFramePr>
        <p:xfrm>
          <a:off x="395536" y="1268760"/>
          <a:ext cx="8208911" cy="5328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59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657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54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17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96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2.2.3. Развитие профилактической компетентности родителей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6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2.2.3.1. Ознакомление с индикаторами употребления ПАВ обучающимися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6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2.2.3.2. Ознакомление с индикаторами отклоняющегося поведения обучающихся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6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2.3. Информационно-просветительская деятельность с педагогами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0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2.3.1. Информирование о результатах социально-психологического тестирования (по образовательной организации в целом/ по классам или учебным группам)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2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2.3.2. Предоставление рекомендаций классным руководителям (кураторам групп) по коррекции плана профилактики негативных явлений среди обучающихся в классе или учебной группе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6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2.3.3. Развитие профилактической компетентности педагогов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6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2.3.3.1. Ознакомление с индикаторами употребления ПАВ обучающимися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6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2.3.3.2. Ознакомление с индикаторами отклоняющегося поведения обучающихся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2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2.3.3.3. Формирование представлений о компонентах безопасной образовательной среды, правилах психолого-педагогического общения с обучающимися, рисках отклоняющегося поведения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805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effectLst/>
                        </a:rPr>
                        <a:t>3. Коррекционно-развивающая деятельность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6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3.1. Коррекция психологических факторов отклоняющегося поведения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6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3.2. Коррекция социально-психологических условий обучения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6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3.3. Формирование жизненных навыков и конструктивных стратегий поведения стрессов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805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>
                          <a:effectLst/>
                        </a:rPr>
                        <a:t>4. Мониторинг (оценочно-диагностическая деятельность)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96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4.1. Мониторинг рискогенности социально-психологических условий развития обучающихся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14" marR="45314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2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739756"/>
              </p:ext>
            </p:extLst>
          </p:nvPr>
        </p:nvGraphicFramePr>
        <p:xfrm>
          <a:off x="323528" y="1772816"/>
          <a:ext cx="8229599" cy="1304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39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732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75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3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4.2. Мониторинг индикаторов употребления ПАВ в образовательной организации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4.3. Мониторинг аккаунтов обучающихся в социальных сетях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161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>
                          <a:effectLst/>
                        </a:rPr>
                        <a:t>5. Деятельность по формированию среды для саморазвития и самореализации обучающихся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5.1. Организация деятельности обучающихся, альтернативной употреблению ПАВ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1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5.2. Формирование культуры здорового образа жизни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3" marR="56633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8276" y="36450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рамках одного вида деятельности могут быть запланирована серия мероприятий разных форматов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396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776475"/>
            <a:ext cx="72691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по уточнению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анализа результатов социально- психологического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97318" y="654455"/>
            <a:ext cx="81577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916832"/>
            <a:ext cx="8483883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75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60648"/>
            <a:ext cx="7347975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по уточнению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анализа результатов социально- психологического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84784"/>
            <a:ext cx="7709433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3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852120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Открытый доступ для скачивания всех материалов</a:t>
            </a:r>
          </a:p>
          <a:p>
            <a:pPr marL="82296" indent="0" algn="ctr">
              <a:buNone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официальном сайте </a:t>
            </a:r>
          </a:p>
          <a:p>
            <a:pPr marL="82296" indent="0" algn="ctr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ГБУ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 «Центр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психолого-педагогической, медицинской и социальной помощи «Ладо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82296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en-US" sz="4000" b="1" u="sng" dirty="0">
                <a:latin typeface="Times New Roman" pitchFamily="18" charset="0"/>
                <a:cs typeface="Times New Roman" pitchFamily="18" charset="0"/>
                <a:hlinkClick r:id="rId2"/>
              </a:rPr>
              <a:t>www.centerlado.ru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«Методические материалы»</a:t>
            </a:r>
            <a:endParaRPr lang="ru-RU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подраздел </a:t>
            </a:r>
            <a:r>
              <a:rPr lang="ru-RU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«Социально-психологическое тестирование обучающихся </a:t>
            </a:r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ОО»</a:t>
            </a:r>
            <a:endParaRPr lang="en-US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60648"/>
            <a:ext cx="8712968" cy="628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      Нормативно-правовые  основы  профилактики  незаконного потребления наркотических средств и психотропных веществ,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наркомании в образовательной среде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Стратегия государственной антинаркотической политики Российской Федерации до 2020 года, утвержденная У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казом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№ 690 от 9 июня 2010 года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употребления психоактивных веществ в образовательной среде,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утвержденная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образования и науки РФ от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08 января 1998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№ 3-ФЗ «О наркотических средствах и психотропных веществах» (с изменениями и дополнениями)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 273-ФЗ «Об образовании в Российской Федерации» (с изменениями и дополнениями)</a:t>
            </a: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развития системы профилактики безнадзорности и правонарушений несовершеннолетних на период до 2020 года», от 22.03.17 г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от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28.12.2010 № 2106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федеральных требований к образовательным учреждениям в части охраны здоровья обучающихся, воспитанников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от 16 июня 2014г. № 658 «Об утверждении порядка проведения социально-психологического тестирования лиц, 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обучающихся в общеобразовательных организациях и профессиональных образовательных организациях, а также в образовательных организациях высшего образования»; </a:t>
            </a:r>
            <a:endParaRPr lang="ru-RU" sz="1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Министерства образования и молодежной политики Свердловской области от 19.08.2019 № 145-И «О проведении социально-психологического тестирования обучающихся в муниципальных общеобразовательных и в государственных профессиональных образовательных организациях Свердловской области, направленного на раннее выявление незаконного потребления наркотических средств и психотропных веществ с использованием единой методики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340768"/>
            <a:ext cx="7992888" cy="4680520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проходило в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ноября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декабря 2019 года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организациях, подведомственных Министерству общего и профессионального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</a:p>
          <a:p>
            <a:pPr algn="just"/>
            <a:endParaRPr lang="en-US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тестирования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выявление обучающихся с показателями повышенной вероятности вовлечения в зависимое поведение.</a:t>
            </a:r>
          </a:p>
          <a:p>
            <a:pPr algn="just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Liberation Serif" panose="02020603050405020304" pitchFamily="18" charset="0"/>
              </a:rPr>
              <a:t>Методика не может быть использована для формулировки </a:t>
            </a:r>
            <a:r>
              <a:rPr lang="ru-RU" b="1" dirty="0">
                <a:solidFill>
                  <a:srgbClr val="FF0000"/>
                </a:solidFill>
                <a:latin typeface="Liberation Serif" panose="02020603050405020304" pitchFamily="18" charset="0"/>
              </a:rPr>
              <a:t>заключения о наркотической </a:t>
            </a:r>
            <a:r>
              <a:rPr lang="ru-RU" dirty="0">
                <a:solidFill>
                  <a:schemeClr val="tx1"/>
                </a:solidFill>
                <a:latin typeface="Liberation Serif" panose="02020603050405020304" pitchFamily="18" charset="0"/>
              </a:rPr>
              <a:t>или иной зависимости. </a:t>
            </a:r>
            <a:endParaRPr lang="ru-RU" dirty="0" smtClean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Она </a:t>
            </a:r>
            <a:r>
              <a:rPr lang="ru-RU" dirty="0">
                <a:solidFill>
                  <a:schemeClr val="tx1"/>
                </a:solidFill>
                <a:latin typeface="Liberation Serif" panose="02020603050405020304" pitchFamily="18" charset="0"/>
              </a:rPr>
              <a:t>выявляет </a:t>
            </a:r>
            <a:r>
              <a:rPr lang="ru-RU" b="1" dirty="0">
                <a:solidFill>
                  <a:srgbClr val="FF0000"/>
                </a:solidFill>
                <a:latin typeface="Liberation Serif" panose="02020603050405020304" pitchFamily="18" charset="0"/>
              </a:rPr>
              <a:t>социально-психологические предпосылки</a:t>
            </a:r>
            <a:r>
              <a:rPr lang="ru-RU" dirty="0">
                <a:solidFill>
                  <a:schemeClr val="tx1"/>
                </a:solidFill>
                <a:latin typeface="Liberation Serif" panose="02020603050405020304" pitchFamily="18" charset="0"/>
              </a:rPr>
              <a:t>, которые в определенных обстоятельствах могут </a:t>
            </a:r>
            <a:r>
              <a:rPr lang="ru-RU" b="1" dirty="0">
                <a:solidFill>
                  <a:srgbClr val="FF0000"/>
                </a:solidFill>
                <a:latin typeface="Liberation Serif" panose="02020603050405020304" pitchFamily="18" charset="0"/>
              </a:rPr>
              <a:t>спровоцировать желание попробовать </a:t>
            </a:r>
            <a:r>
              <a:rPr lang="ru-RU" b="1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наркотик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758952"/>
          </a:xfrm>
        </p:spPr>
        <p:txBody>
          <a:bodyPr>
            <a:noAutofit/>
          </a:bodyPr>
          <a:lstStyle/>
          <a:p>
            <a:r>
              <a:rPr lang="ru-RU" sz="2900" b="1" dirty="0">
                <a:latin typeface="Liberation Serif" pitchFamily="18" charset="0"/>
                <a:ea typeface="Calibri" panose="020F0502020204030204" pitchFamily="34" charset="0"/>
              </a:rPr>
              <a:t>ЕМ СПТ как единый измерительный инструмент </a:t>
            </a:r>
            <a:endParaRPr lang="ru-RU" sz="2900" b="1" dirty="0">
              <a:latin typeface="Liberation Serif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30" y="3320938"/>
            <a:ext cx="8496944" cy="10618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2. 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Правообладателем 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«Единой методики социально – психологического тестирования» </a:t>
            </a: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beration Serif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(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ЕМ СПТ) является 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Министерство 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просвещения Российской Федерации.</a:t>
            </a: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beration Serif" pitchFamily="18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9" y="1628800"/>
            <a:ext cx="8496944" cy="13849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1. 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«Единая методика 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социально – психологического тестирования» (ЕМ СПТ) 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разработана в 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соответствии с 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поручением 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Государственного антинаркотического комитета </a:t>
            </a: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beration Serif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(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протокол от 11 декабря 2017 г. № 35)</a:t>
            </a: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beration Serif" pitchFamily="18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9" y="4705933"/>
            <a:ext cx="8496945" cy="13849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3. 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«Единая методика 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социально – психологического тестирования» (ЕМ СПТ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с 2019 года является обязательной для 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использования </a:t>
            </a: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beration Serif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в 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образовательных организациях 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+mn-cs"/>
              </a:rPr>
              <a:t>всех субъектов Российской Федерации</a:t>
            </a: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beration Serif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043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758952"/>
          </a:xfrm>
        </p:spPr>
        <p:txBody>
          <a:bodyPr>
            <a:normAutofit/>
          </a:bodyPr>
          <a:lstStyle/>
          <a:p>
            <a:r>
              <a:rPr lang="ru-RU" sz="3100" b="1" dirty="0">
                <a:latin typeface="Liberation Serif" pitchFamily="18" charset="0"/>
                <a:cs typeface="Times New Roman" panose="02020603050405020304" pitchFamily="18" charset="0"/>
              </a:rPr>
              <a:t>Единый стандарт проведения единой </a:t>
            </a:r>
            <a:r>
              <a:rPr lang="ru-RU" sz="3100" b="1" dirty="0" smtClean="0">
                <a:latin typeface="Liberation Serif" pitchFamily="18" charset="0"/>
                <a:cs typeface="Times New Roman" panose="02020603050405020304" pitchFamily="18" charset="0"/>
              </a:rPr>
              <a:t>методики</a:t>
            </a:r>
            <a:endParaRPr lang="ru-RU" sz="31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3557234"/>
            <a:ext cx="4248471" cy="4308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+mn-ea"/>
                <a:cs typeface="Times New Roman" panose="02020603050405020304" pitchFamily="18" charset="0"/>
              </a:rPr>
              <a:t>Единое содержание методики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88533" y="1612250"/>
            <a:ext cx="4032447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+mn-ea"/>
                <a:cs typeface="Times New Roman" panose="02020603050405020304" pitchFamily="18" charset="0"/>
              </a:rPr>
              <a:t>Единообразие субшкал и шкал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21" y="1612250"/>
            <a:ext cx="425242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+mn-ea"/>
                <a:cs typeface="Times New Roman" panose="02020603050405020304" pitchFamily="18" charset="0"/>
              </a:rPr>
              <a:t>Единый порядок проведения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1521" y="2587551"/>
            <a:ext cx="4252428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+mn-ea"/>
                <a:cs typeface="Times New Roman" panose="02020603050405020304" pitchFamily="18" charset="0"/>
              </a:rPr>
              <a:t>Единые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+mn-ea"/>
                <a:cs typeface="Times New Roman" panose="02020603050405020304" pitchFamily="18" charset="0"/>
              </a:rPr>
              <a:t>инструкции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beration Serif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beration Serif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95925" y="2585723"/>
            <a:ext cx="4032447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+mn-ea"/>
                <a:cs typeface="Times New Roman" panose="02020603050405020304" pitchFamily="18" charset="0"/>
              </a:rPr>
              <a:t>Единые требования к обработке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95925" y="3541845"/>
            <a:ext cx="4032448" cy="4462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+mn-ea"/>
                <a:cs typeface="Times New Roman" panose="02020603050405020304" pitchFamily="18" charset="0"/>
              </a:rPr>
              <a:t>Единые формы отчетности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1519" y="4221088"/>
            <a:ext cx="8496945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+mn-ea"/>
                <a:cs typeface="Times New Roman" panose="02020603050405020304" pitchFamily="18" charset="0"/>
              </a:rPr>
              <a:t>Органы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+mn-ea"/>
                <a:cs typeface="Times New Roman" panose="02020603050405020304" pitchFamily="18" charset="0"/>
              </a:rPr>
              <a:t>исполнительной власти субъектов Российской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+mn-ea"/>
                <a:cs typeface="Times New Roman" panose="02020603050405020304" pitchFamily="18" charset="0"/>
              </a:rPr>
              <a:t>Федерации,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+mn-ea"/>
                <a:cs typeface="Times New Roman" panose="02020603050405020304" pitchFamily="18" charset="0"/>
              </a:rPr>
              <a:t>ответственные за реализацию государственной политики в сфере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+mn-ea"/>
                <a:cs typeface="Times New Roman" panose="02020603050405020304" pitchFamily="18" charset="0"/>
              </a:rPr>
              <a:t>образования несут ответственность за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5491575"/>
            <a:ext cx="8496945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beration Serif" pitchFamily="18" charset="0"/>
                <a:ea typeface="+mn-ea"/>
                <a:cs typeface="Times New Roman" panose="02020603050405020304" pitchFamily="18" charset="0"/>
              </a:rPr>
              <a:t>аутентичность используемой методики оригиналу,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iberation Serif" pitchFamily="18" charset="0"/>
                <a:ea typeface="+mn-ea"/>
                <a:cs typeface="Times New Roman" panose="02020603050405020304" pitchFamily="18" charset="0"/>
              </a:rPr>
              <a:t>соответствие стандарту и порядку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iberation Serif" pitchFamily="18" charset="0"/>
                <a:ea typeface="+mn-ea"/>
                <a:cs typeface="Times New Roman" panose="02020603050405020304" pitchFamily="18" charset="0"/>
              </a:rPr>
              <a:t>проведения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Liberation Serif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92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619672" y="404664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Основные  проблемы и трудности   проведения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СПТ в 2019-2020 учебном году: </a:t>
            </a:r>
            <a:endParaRPr lang="ru-RU" sz="2400" b="1" dirty="0">
              <a:solidFill>
                <a:srgbClr val="0070C0"/>
              </a:solidFill>
              <a:latin typeface="Liberation Serif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368216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Условия для проведения 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СПТ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наличие и оснащенность компьютерной техникой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(119 ОО от полного до 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частичного тестирование по бланкам);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нехватка  аудиторий, нерациональное  составление графика тестирования;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отсутствие подготовки техники и технического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сопровождения тестирования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(ошибки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400, 500, снятие ограничений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доступа и т.п.),</a:t>
            </a:r>
          </a:p>
          <a:p>
            <a:pPr lvl="0"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b="1" dirty="0" smtClean="0">
                <a:solidFill>
                  <a:srgbClr val="FF0000"/>
                </a:solidFill>
              </a:rPr>
              <a:t>Сбой   компьютерной  системы  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обеспечивающей проведение СПТ,  по причине   </a:t>
            </a:r>
            <a:r>
              <a:rPr lang="ru-RU" dirty="0" smtClean="0">
                <a:solidFill>
                  <a:srgbClr val="1F497D">
                    <a:lumMod val="75000"/>
                  </a:srgbClr>
                </a:solidFill>
              </a:rPr>
              <a:t>неправильного пользования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 площадка тестирования –г. Псков,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истема рассчитана на единовременный ввод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2500-3000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тестируемых, некорректная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работа в программе – нажатие кнопок по несколько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раз повлекло увеличение нагрузки в несколько раз; незаполненные и неправильно заполненные поля анкет; отсутствие возможности одновременной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подгрузки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бланков  с ответами и выгрузки результатов).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3.  </a:t>
            </a:r>
            <a:r>
              <a:rPr lang="ru-RU" b="1" dirty="0" smtClean="0">
                <a:solidFill>
                  <a:srgbClr val="FF0000"/>
                </a:solidFill>
              </a:rPr>
              <a:t>Не соблюдение   требований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методических рекомендаций по   внесению 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информации    в   систему.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84784"/>
            <a:ext cx="82192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srgbClr val="1F497D">
                    <a:lumMod val="75000"/>
                  </a:srgbClr>
                </a:solidFill>
              </a:rPr>
              <a:t>4. </a:t>
            </a:r>
            <a:r>
              <a:rPr lang="ru-RU" b="1" dirty="0" smtClean="0">
                <a:solidFill>
                  <a:srgbClr val="FF0000"/>
                </a:solidFill>
              </a:rPr>
              <a:t>Недостаточный </a:t>
            </a:r>
            <a:r>
              <a:rPr lang="ru-RU" b="1" dirty="0">
                <a:solidFill>
                  <a:srgbClr val="FF0000"/>
                </a:solidFill>
              </a:rPr>
              <a:t>уровень  подготовки 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специалистов в ОО  по работе с программным обеспечением ( </a:t>
            </a:r>
            <a:r>
              <a:rPr lang="ru-RU" dirty="0" err="1">
                <a:solidFill>
                  <a:srgbClr val="1F497D">
                    <a:lumMod val="75000"/>
                  </a:srgbClr>
                </a:solidFill>
              </a:rPr>
              <a:t>вебинары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 не слушали, инструкции не читали</a:t>
            </a:r>
            <a:r>
              <a:rPr lang="ru-RU" dirty="0" smtClean="0">
                <a:solidFill>
                  <a:srgbClr val="1F497D">
                    <a:lumMod val="75000"/>
                  </a:srgbClr>
                </a:solidFill>
              </a:rPr>
              <a:t>).</a:t>
            </a:r>
          </a:p>
          <a:p>
            <a:pPr lvl="0" algn="just"/>
            <a:r>
              <a:rPr lang="ru-RU" dirty="0" smtClean="0">
                <a:solidFill>
                  <a:srgbClr val="1F497D">
                    <a:lumMod val="75000"/>
                  </a:srgbClr>
                </a:solidFill>
              </a:rPr>
              <a:t>5. Отсутствие    </a:t>
            </a:r>
            <a:r>
              <a:rPr lang="ru-RU" b="1" dirty="0">
                <a:solidFill>
                  <a:srgbClr val="FF0000"/>
                </a:solidFill>
              </a:rPr>
              <a:t>механизма  быстрой передачи   информации   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органами Управления  образованием,    специалистам, ответственным за  проведение тестирования.</a:t>
            </a:r>
          </a:p>
          <a:p>
            <a:pPr lvl="0" algn="just"/>
            <a:r>
              <a:rPr lang="ru-RU" dirty="0" smtClean="0">
                <a:solidFill>
                  <a:srgbClr val="1F497D">
                    <a:lumMod val="75000"/>
                  </a:srgbClr>
                </a:solidFill>
              </a:rPr>
              <a:t>6. 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Недостаточное </a:t>
            </a:r>
            <a:r>
              <a:rPr lang="ru-RU" b="1" dirty="0">
                <a:solidFill>
                  <a:srgbClr val="FF0000"/>
                </a:solidFill>
              </a:rPr>
              <a:t>понимание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  педагогическими  работниками </a:t>
            </a:r>
            <a:r>
              <a:rPr lang="ru-RU" b="1" dirty="0">
                <a:solidFill>
                  <a:srgbClr val="FF0000"/>
                </a:solidFill>
              </a:rPr>
              <a:t>цели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   тестирования,  </a:t>
            </a:r>
            <a:r>
              <a:rPr lang="ru-RU" dirty="0" smtClean="0">
                <a:solidFill>
                  <a:srgbClr val="1F497D">
                    <a:lumMod val="75000"/>
                  </a:srgbClr>
                </a:solidFill>
              </a:rPr>
              <a:t>неумение  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правильно донести   информацию до родителей о  СПТ, </a:t>
            </a:r>
            <a:r>
              <a:rPr lang="ru-RU" dirty="0" smtClean="0">
                <a:solidFill>
                  <a:srgbClr val="1F497D">
                    <a:lumMod val="75000"/>
                  </a:srgbClr>
                </a:solidFill>
              </a:rPr>
              <a:t>с мотивировать 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и к участию.</a:t>
            </a:r>
          </a:p>
          <a:p>
            <a:pPr lvl="0"/>
            <a:r>
              <a:rPr lang="ru-RU" dirty="0" smtClean="0">
                <a:solidFill>
                  <a:srgbClr val="1F497D">
                    <a:lumMod val="75000"/>
                  </a:srgbClr>
                </a:solidFill>
              </a:rPr>
              <a:t>7. 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Паническое, агрессивное  </a:t>
            </a:r>
            <a:r>
              <a:rPr lang="ru-RU" b="1" dirty="0">
                <a:solidFill>
                  <a:srgbClr val="FF0000"/>
                </a:solidFill>
              </a:rPr>
              <a:t>поведение  </a:t>
            </a:r>
            <a:r>
              <a:rPr lang="ru-RU" b="1" dirty="0" smtClean="0">
                <a:solidFill>
                  <a:srgbClr val="FF0000"/>
                </a:solidFill>
              </a:rPr>
              <a:t>ряда  </a:t>
            </a:r>
            <a:r>
              <a:rPr lang="ru-RU" b="1" dirty="0">
                <a:solidFill>
                  <a:srgbClr val="FF0000"/>
                </a:solidFill>
              </a:rPr>
              <a:t>работников 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ОО в ходе СПТ  и после. </a:t>
            </a:r>
          </a:p>
          <a:p>
            <a:pPr lvl="0" algn="just"/>
            <a:endParaRPr lang="ru-RU" dirty="0">
              <a:solidFill>
                <a:srgbClr val="1F497D">
                  <a:lumMod val="75000"/>
                </a:srgbClr>
              </a:solidFill>
            </a:endParaRPr>
          </a:p>
          <a:p>
            <a:pPr lvl="0" algn="just"/>
            <a:endParaRPr lang="ru-RU" dirty="0" smtClean="0">
              <a:solidFill>
                <a:srgbClr val="1F497D">
                  <a:lumMod val="75000"/>
                </a:srgbClr>
              </a:solidFill>
            </a:endParaRPr>
          </a:p>
          <a:p>
            <a:pPr lvl="0" algn="just"/>
            <a:endParaRPr lang="ru-RU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2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846087373"/>
              </p:ext>
            </p:extLst>
          </p:nvPr>
        </p:nvGraphicFramePr>
        <p:xfrm>
          <a:off x="395536" y="1484784"/>
          <a:ext cx="7920880" cy="47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Текст 2"/>
          <p:cNvSpPr>
            <a:spLocks noGrp="1"/>
          </p:cNvSpPr>
          <p:nvPr>
            <p:ph type="body" sz="half" idx="2"/>
          </p:nvPr>
        </p:nvSpPr>
        <p:spPr>
          <a:xfrm>
            <a:off x="1539952" y="260648"/>
            <a:ext cx="7146848" cy="95220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риняли участие в СПТ – 1061 образовательная организация:</a:t>
            </a: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-943 общеобразовательные организации</a:t>
            </a: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-109  СПО</a:t>
            </a: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-9 ВУЗов</a:t>
            </a:r>
          </a:p>
          <a:p>
            <a:pPr algn="just"/>
            <a:endPara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94426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3586</TotalTime>
  <Words>2043</Words>
  <Application>Microsoft Office PowerPoint</Application>
  <PresentationFormat>Экран (4:3)</PresentationFormat>
  <Paragraphs>546</Paragraphs>
  <Slides>27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Тема Office</vt:lpstr>
      <vt:lpstr>Официальная</vt:lpstr>
      <vt:lpstr>1_Официальная</vt:lpstr>
      <vt:lpstr>                                                      Министерство общего и профессионального образования  Свердловской области                Государственное бюджетное учреждение для детей                  «Центр психолого-педагогической, медицинской и социальной помощи «Ладо»   </vt:lpstr>
      <vt:lpstr>Организация социально-психологического тестирования </vt:lpstr>
      <vt:lpstr>Презентация PowerPoint</vt:lpstr>
      <vt:lpstr>Презентация PowerPoint</vt:lpstr>
      <vt:lpstr>ЕМ СПТ как единый измерительный инструмент </vt:lpstr>
      <vt:lpstr>Единый стандарт проведения единой методики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социально-психологического тестирования </vt:lpstr>
      <vt:lpstr>Результаты социально-психологического тестирования на предмет раннего выявления незаконного потребления наркотических средств и психотропных веществ по данным актов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РЕКОМЕНДАЦИИ по результатам социально- психологического тестирования в 2019-2020 учебном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user</cp:lastModifiedBy>
  <cp:revision>204</cp:revision>
  <cp:lastPrinted>2018-05-16T11:56:25Z</cp:lastPrinted>
  <dcterms:created xsi:type="dcterms:W3CDTF">2015-10-21T08:25:29Z</dcterms:created>
  <dcterms:modified xsi:type="dcterms:W3CDTF">2020-02-28T04:16:43Z</dcterms:modified>
</cp:coreProperties>
</file>