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86" r:id="rId3"/>
    <p:sldId id="294" r:id="rId4"/>
    <p:sldId id="292" r:id="rId5"/>
    <p:sldId id="298" r:id="rId6"/>
    <p:sldId id="291" r:id="rId7"/>
    <p:sldId id="295" r:id="rId8"/>
    <p:sldId id="296" r:id="rId9"/>
    <p:sldId id="285" r:id="rId10"/>
  </p:sldIdLst>
  <p:sldSz cx="9144000" cy="5715000" type="screen16x10"/>
  <p:notesSz cx="6858000" cy="9947275"/>
  <p:defaultTextStyle>
    <a:defPPr>
      <a:defRPr lang="ru-RU"/>
    </a:defPPr>
    <a:lvl1pPr marL="0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B4CC1E"/>
    <a:srgbClr val="FEF6F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-738" y="-25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7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900"/>
            </a:lvl1pPr>
            <a:lvl2pPr marL="356616" indent="0" algn="ctr">
              <a:buNone/>
              <a:defRPr sz="1600"/>
            </a:lvl2pPr>
            <a:lvl3pPr marL="713232" indent="0" algn="ctr">
              <a:buNone/>
              <a:defRPr sz="1400"/>
            </a:lvl3pPr>
            <a:lvl4pPr marL="1069848" indent="0" algn="ctr">
              <a:buNone/>
              <a:defRPr sz="1200"/>
            </a:lvl4pPr>
            <a:lvl5pPr marL="1426464" indent="0" algn="ctr">
              <a:buNone/>
              <a:defRPr sz="1200"/>
            </a:lvl5pPr>
            <a:lvl6pPr marL="1783080" indent="0" algn="ctr">
              <a:buNone/>
              <a:defRPr sz="1200"/>
            </a:lvl6pPr>
            <a:lvl7pPr marL="2139696" indent="0" algn="ctr">
              <a:buNone/>
              <a:defRPr sz="1200"/>
            </a:lvl7pPr>
            <a:lvl8pPr marL="2496312" indent="0" algn="ctr">
              <a:buNone/>
              <a:defRPr sz="1200"/>
            </a:lvl8pPr>
            <a:lvl9pPr marL="2852928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D000-99F3-4414-A7A5-432DF354A449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E4A6-5427-425B-8926-EF00A959E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00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D000-99F3-4414-A7A5-432DF354A449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E4A6-5427-425B-8926-EF00A959E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17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D000-99F3-4414-A7A5-432DF354A449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E4A6-5427-425B-8926-EF00A959E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859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D000-99F3-4414-A7A5-432DF354A449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E4A6-5427-425B-8926-EF00A959E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139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7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3566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132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698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4264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830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13969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9631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85292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D000-99F3-4414-A7A5-432DF354A449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E4A6-5427-425B-8926-EF00A959E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43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D000-99F3-4414-A7A5-432DF354A449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E4A6-5427-425B-8926-EF00A959E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335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D000-99F3-4414-A7A5-432DF354A449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E4A6-5427-425B-8926-EF00A959E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843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D000-99F3-4414-A7A5-432DF354A449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E4A6-5427-425B-8926-EF00A959E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86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D000-99F3-4414-A7A5-432DF354A449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E4A6-5427-425B-8926-EF00A959E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40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56616" indent="0">
              <a:buNone/>
              <a:defRPr sz="1100"/>
            </a:lvl2pPr>
            <a:lvl3pPr marL="713232" indent="0">
              <a:buNone/>
              <a:defRPr sz="900"/>
            </a:lvl3pPr>
            <a:lvl4pPr marL="1069848" indent="0">
              <a:buNone/>
              <a:defRPr sz="800"/>
            </a:lvl4pPr>
            <a:lvl5pPr marL="1426464" indent="0">
              <a:buNone/>
              <a:defRPr sz="800"/>
            </a:lvl5pPr>
            <a:lvl6pPr marL="1783080" indent="0">
              <a:buNone/>
              <a:defRPr sz="800"/>
            </a:lvl6pPr>
            <a:lvl7pPr marL="2139696" indent="0">
              <a:buNone/>
              <a:defRPr sz="800"/>
            </a:lvl7pPr>
            <a:lvl8pPr marL="2496312" indent="0">
              <a:buNone/>
              <a:defRPr sz="800"/>
            </a:lvl8pPr>
            <a:lvl9pPr marL="2852928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D000-99F3-4414-A7A5-432DF354A449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E4A6-5427-425B-8926-EF00A959E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47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 marL="0" indent="0">
              <a:buNone/>
              <a:defRPr sz="2500"/>
            </a:lvl1pPr>
            <a:lvl2pPr marL="356616" indent="0">
              <a:buNone/>
              <a:defRPr sz="2200"/>
            </a:lvl2pPr>
            <a:lvl3pPr marL="713232" indent="0">
              <a:buNone/>
              <a:defRPr sz="1900"/>
            </a:lvl3pPr>
            <a:lvl4pPr marL="1069848" indent="0">
              <a:buNone/>
              <a:defRPr sz="1600"/>
            </a:lvl4pPr>
            <a:lvl5pPr marL="1426464" indent="0">
              <a:buNone/>
              <a:defRPr sz="1600"/>
            </a:lvl5pPr>
            <a:lvl6pPr marL="1783080" indent="0">
              <a:buNone/>
              <a:defRPr sz="1600"/>
            </a:lvl6pPr>
            <a:lvl7pPr marL="2139696" indent="0">
              <a:buNone/>
              <a:defRPr sz="1600"/>
            </a:lvl7pPr>
            <a:lvl8pPr marL="2496312" indent="0">
              <a:buNone/>
              <a:defRPr sz="1600"/>
            </a:lvl8pPr>
            <a:lvl9pPr marL="2852928" indent="0">
              <a:buNone/>
              <a:defRPr sz="16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56616" indent="0">
              <a:buNone/>
              <a:defRPr sz="1100"/>
            </a:lvl2pPr>
            <a:lvl3pPr marL="713232" indent="0">
              <a:buNone/>
              <a:defRPr sz="900"/>
            </a:lvl3pPr>
            <a:lvl4pPr marL="1069848" indent="0">
              <a:buNone/>
              <a:defRPr sz="800"/>
            </a:lvl4pPr>
            <a:lvl5pPr marL="1426464" indent="0">
              <a:buNone/>
              <a:defRPr sz="800"/>
            </a:lvl5pPr>
            <a:lvl6pPr marL="1783080" indent="0">
              <a:buNone/>
              <a:defRPr sz="800"/>
            </a:lvl6pPr>
            <a:lvl7pPr marL="2139696" indent="0">
              <a:buNone/>
              <a:defRPr sz="800"/>
            </a:lvl7pPr>
            <a:lvl8pPr marL="2496312" indent="0">
              <a:buNone/>
              <a:defRPr sz="800"/>
            </a:lvl8pPr>
            <a:lvl9pPr marL="2852928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D000-99F3-4414-A7A5-432DF354A449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E4A6-5427-425B-8926-EF00A959E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707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71323" tIns="35662" rIns="71323" bIns="3566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71323" tIns="35662" rIns="71323" bIns="3566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4D000-99F3-4414-A7A5-432DF354A449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1E4A6-5427-425B-8926-EF00A959E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226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defTabSz="713232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8308" indent="-178308" algn="l" defTabSz="7132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4924" indent="-178308" algn="l" defTabSz="713232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891540" indent="-178308" algn="l" defTabSz="713232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8156" indent="-178308" algn="l" defTabSz="713232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04772" indent="-178308" algn="l" defTabSz="713232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961388" indent="-178308" algn="l" defTabSz="713232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318004" indent="-178308" algn="l" defTabSz="713232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674620" indent="-178308" algn="l" defTabSz="713232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031236" indent="-178308" algn="l" defTabSz="713232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323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984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308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69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631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292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zev@minobraz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314586" y="1171787"/>
            <a:ext cx="8504293" cy="2756746"/>
          </a:xfrm>
          <a:prstGeom prst="round2Diag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28575">
            <a:solidFill>
              <a:schemeClr val="accent2">
                <a:lumMod val="50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1323" tIns="35662" rIns="71323" bIns="35662" anchor="ctr"/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О задачах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педагогических коллективов по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профилактике суицидов среди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несовершеннолетних 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14586" y="980282"/>
            <a:ext cx="8504293" cy="0"/>
          </a:xfrm>
          <a:prstGeom prst="line">
            <a:avLst/>
          </a:prstGeom>
          <a:ln w="76200">
            <a:solidFill>
              <a:srgbClr val="ED7D3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1766" y="-5292"/>
            <a:ext cx="1131094" cy="9286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6" descr="http://www.simbolarium.ru/greif/abb-arm/400/s/svrd-2005-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79" r="47250" b="90550"/>
          <a:stretch>
            <a:fillRect/>
          </a:stretch>
        </p:blipFill>
        <p:spPr bwMode="auto">
          <a:xfrm>
            <a:off x="1339454" y="26458"/>
            <a:ext cx="34528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681287" y="96574"/>
            <a:ext cx="5640161" cy="810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1323" tIns="35662" rIns="71323" bIns="35662">
            <a:spAutoFit/>
          </a:bodyPr>
          <a:lstStyle/>
          <a:p>
            <a:pPr algn="ctr" eaLnBrk="1" hangingPunct="1">
              <a:defRPr/>
            </a:pP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</a:rPr>
              <a:t>Правительство Свердловской области </a:t>
            </a:r>
          </a:p>
          <a:p>
            <a:pPr algn="ctr" eaLnBrk="1" hangingPunct="1">
              <a:defRPr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Министерство общего и профессионального образования Свердловской области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265027" y="3666331"/>
            <a:ext cx="6553851" cy="1549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1323" tIns="35662" rIns="71323" bIns="35662">
            <a:spAutoFit/>
          </a:bodyPr>
          <a:lstStyle/>
          <a:p>
            <a:pPr algn="r" eaLnBrk="1" hangingPunct="1">
              <a:defRPr/>
            </a:pPr>
            <a:endParaRPr lang="ru-RU" sz="1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 eaLnBrk="1" hangingPunct="1">
              <a:defRPr/>
            </a:pPr>
            <a:endParaRPr lang="ru-RU" sz="1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 eaLnBrk="1" hangingPunct="1">
              <a:defRPr/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Начальник отдела охраны прав детей </a:t>
            </a:r>
          </a:p>
          <a:p>
            <a:pPr algn="r" eaLnBrk="1" hangingPunct="1">
              <a:defRPr/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и комплексной безопасности</a:t>
            </a:r>
          </a:p>
          <a:p>
            <a:pPr algn="r" eaLnBrk="1" hangingPunct="1">
              <a:defRPr/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 в системе образования</a:t>
            </a:r>
          </a:p>
          <a:p>
            <a:pPr algn="r" eaLnBrk="1" hangingPunct="1">
              <a:defRPr/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Соложнин Анатолий Валентинович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45682" y="4897438"/>
            <a:ext cx="1835944" cy="502908"/>
          </a:xfrm>
          <a:prstGeom prst="rect">
            <a:avLst/>
          </a:prstGeom>
          <a:noFill/>
        </p:spPr>
        <p:txBody>
          <a:bodyPr lIns="71323" tIns="35662" rIns="71323" bIns="35662">
            <a:spAutoFit/>
          </a:bodyPr>
          <a:lstStyle/>
          <a:p>
            <a:pPr algn="ctr" eaLnBrk="1" hangingPunct="1"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Екатеринбург</a:t>
            </a:r>
          </a:p>
          <a:p>
            <a:pPr algn="ctr" eaLnBrk="1" hangingPunct="1"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26 января 2017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val="260986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10463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Информация о количестве суицидов среди несовершеннолетних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1766" y="87682"/>
            <a:ext cx="1131094" cy="9645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521550" y="1202500"/>
            <a:ext cx="8100900" cy="1"/>
          </a:xfrm>
          <a:prstGeom prst="line">
            <a:avLst/>
          </a:prstGeom>
          <a:ln w="76200">
            <a:solidFill>
              <a:srgbClr val="ED7D3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4966415"/>
              </p:ext>
            </p:extLst>
          </p:nvPr>
        </p:nvGraphicFramePr>
        <p:xfrm>
          <a:off x="522288" y="1401763"/>
          <a:ext cx="8147048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3383"/>
                <a:gridCol w="726141"/>
                <a:gridCol w="869576"/>
                <a:gridCol w="884424"/>
                <a:gridCol w="1018381"/>
                <a:gridCol w="1018381"/>
                <a:gridCol w="1018381"/>
                <a:gridCol w="1018381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2009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2010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2011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2012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2013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32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2014</a:t>
                      </a:r>
                    </a:p>
                    <a:p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2015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Всего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68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61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68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65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56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59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58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Завершены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23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23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22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14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26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27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15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7817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7962" y="304271"/>
            <a:ext cx="6637388" cy="110463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ED7D31">
                    <a:lumMod val="50000"/>
                  </a:srgbClr>
                </a:solidFill>
              </a:rPr>
              <a:t>Наиболее частые причины, вызвавшие суицидальные реакции</a:t>
            </a:r>
            <a:endParaRPr lang="ru-RU" sz="2800" dirty="0"/>
          </a:p>
        </p:txBody>
      </p:sp>
      <p:pic>
        <p:nvPicPr>
          <p:cNvPr id="4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550" y="137784"/>
            <a:ext cx="1131094" cy="10396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 flipV="1">
            <a:off x="483764" y="1302707"/>
            <a:ext cx="8100900" cy="1"/>
          </a:xfrm>
          <a:prstGeom prst="line">
            <a:avLst/>
          </a:prstGeom>
          <a:ln w="76200">
            <a:solidFill>
              <a:srgbClr val="ED7D3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4012019"/>
              </p:ext>
            </p:extLst>
          </p:nvPr>
        </p:nvGraphicFramePr>
        <p:xfrm>
          <a:off x="363792" y="1700982"/>
          <a:ext cx="8220871" cy="50803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647499"/>
                <a:gridCol w="2573372"/>
              </a:tblGrid>
              <a:tr h="52233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Причины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%</a:t>
                      </a:r>
                      <a:endParaRPr lang="ru-RU" sz="2400" dirty="0"/>
                    </a:p>
                  </a:txBody>
                  <a:tcPr/>
                </a:tc>
              </a:tr>
              <a:tr h="94020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Конфликты в семье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51</a:t>
                      </a:r>
                      <a:endParaRPr lang="ru-RU" sz="2800" b="1" dirty="0"/>
                    </a:p>
                  </a:txBody>
                  <a:tcPr/>
                </a:tc>
              </a:tr>
              <a:tr h="135808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Личные взаимоотношения по гендерному типу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24</a:t>
                      </a:r>
                      <a:endParaRPr lang="ru-RU" sz="2800" b="1" dirty="0"/>
                    </a:p>
                  </a:txBody>
                  <a:tcPr/>
                </a:tc>
              </a:tr>
              <a:tr h="52233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Психическая</a:t>
                      </a:r>
                      <a:r>
                        <a:rPr lang="ru-RU" sz="2400" b="1" baseline="0" dirty="0" smtClean="0"/>
                        <a:t> неуравновешенность, депрессия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5</a:t>
                      </a:r>
                      <a:endParaRPr lang="ru-RU" sz="2800" b="1" dirty="0"/>
                    </a:p>
                  </a:txBody>
                  <a:tcPr/>
                </a:tc>
              </a:tr>
              <a:tr h="52233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Материальное положение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3-4</a:t>
                      </a:r>
                      <a:endParaRPr lang="ru-RU" sz="2800" b="1" dirty="0"/>
                    </a:p>
                  </a:txBody>
                  <a:tcPr/>
                </a:tc>
              </a:tr>
              <a:tr h="522338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/>
                        <a:t>Неуспеваемость, смерть близкого человека, демонстративное поведение, алкогольное опьянение,</a:t>
                      </a:r>
                      <a:r>
                        <a:rPr lang="ru-RU" sz="1800" b="1" baseline="0" dirty="0" smtClean="0"/>
                        <a:t> уход от ответственности и т.д.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752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6746" y="304271"/>
            <a:ext cx="6958603" cy="998437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Функции и компетенции образовательных организаций</a:t>
            </a:r>
            <a:endParaRPr lang="ru-RU" sz="2200" b="1" dirty="0"/>
          </a:p>
        </p:txBody>
      </p:sp>
      <p:pic>
        <p:nvPicPr>
          <p:cNvPr id="4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3764" y="137784"/>
            <a:ext cx="1131094" cy="10396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 flipV="1">
            <a:off x="483764" y="1388533"/>
            <a:ext cx="8335116" cy="1"/>
          </a:xfrm>
          <a:prstGeom prst="line">
            <a:avLst/>
          </a:prstGeom>
          <a:ln w="76200">
            <a:solidFill>
              <a:srgbClr val="ED7D3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43217" y="1513796"/>
            <a:ext cx="8072132" cy="3745654"/>
          </a:xfrm>
          <a:prstGeom prst="round2Diag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28575">
            <a:solidFill>
              <a:schemeClr val="accent2">
                <a:lumMod val="50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1323" tIns="35662" rIns="71323" bIns="35662" anchor="ctr">
            <a:normAutofit/>
          </a:bodyPr>
          <a:lstStyle/>
          <a:p>
            <a:pPr marL="0" indent="0" algn="ctr">
              <a:buNone/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п. 15 ч. 3 ст. 28 </a:t>
            </a:r>
          </a:p>
          <a:p>
            <a:pPr marL="0" indent="0" algn="ctr">
              <a:buNone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ч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асти 1-3 ст.42</a:t>
            </a:r>
          </a:p>
          <a:p>
            <a:pPr marL="0" indent="0" algn="just">
              <a:buNone/>
              <a:defRPr/>
            </a:pPr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Федеральный закон «Об образовании в Российской Федерации» от 29.12.2012 № 273-ФЗ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66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7573" y="88052"/>
            <a:ext cx="7559038" cy="139530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ED7D31">
                    <a:lumMod val="50000"/>
                  </a:srgbClr>
                </a:solidFill>
                <a:latin typeface="+mn-lt"/>
              </a:rPr>
              <a:t>                Основные замечания и проблемы, выявляемые в ходе расследования</a:t>
            </a:r>
            <a:endParaRPr lang="ru-RU" sz="2800" b="1" dirty="0">
              <a:latin typeface="+mn-lt"/>
            </a:endParaRPr>
          </a:p>
        </p:txBody>
      </p:sp>
      <p:pic>
        <p:nvPicPr>
          <p:cNvPr id="4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550" y="137784"/>
            <a:ext cx="1131094" cy="10396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5"/>
          <p:cNvSpPr>
            <a:spLocks noGrp="1"/>
          </p:cNvSpPr>
          <p:nvPr>
            <p:ph idx="1"/>
          </p:nvPr>
        </p:nvSpPr>
        <p:spPr>
          <a:xfrm>
            <a:off x="656020" y="1533091"/>
            <a:ext cx="8303363" cy="3952029"/>
          </a:xfrm>
          <a:prstGeom prst="round2Diag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28575">
            <a:solidFill>
              <a:schemeClr val="accent2">
                <a:lumMod val="50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1323" tIns="35662" rIns="71323" bIns="35662" anchor="ctr">
            <a:normAutofit fontScale="92500" lnSpcReduction="10000"/>
          </a:bodyPr>
          <a:lstStyle/>
          <a:p>
            <a:pPr marL="0" indent="0" algn="just">
              <a:buNone/>
              <a:defRPr/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- Отсутствие или ненадлежащее психолого-педагогическое сопровождение ребенка;</a:t>
            </a:r>
          </a:p>
          <a:p>
            <a:pPr marL="0" indent="0" algn="just">
              <a:buNone/>
              <a:defRPr/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- Отсутствие или слабые контакты педагогов с семьей;</a:t>
            </a:r>
          </a:p>
          <a:p>
            <a:pPr algn="just">
              <a:buFontTx/>
              <a:buChar char="-"/>
              <a:defRPr/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Игнорирование сигналов о суицидальных намерениях;</a:t>
            </a:r>
          </a:p>
          <a:p>
            <a:pPr algn="just">
              <a:buFontTx/>
              <a:buChar char="-"/>
              <a:defRPr/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Незнание социальной среды ребенка;</a:t>
            </a:r>
          </a:p>
          <a:p>
            <a:pPr algn="just">
              <a:buFontTx/>
              <a:buChar char="-"/>
              <a:defRPr/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Отсутствие квалифицированного педагогического наблюдения;</a:t>
            </a:r>
          </a:p>
          <a:p>
            <a:pPr algn="just">
              <a:buFontTx/>
              <a:buChar char="-"/>
              <a:defRPr/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Формально организованная воспитательная работа;</a:t>
            </a:r>
          </a:p>
          <a:p>
            <a:pPr algn="just">
              <a:buFontTx/>
              <a:buChar char="-"/>
              <a:defRPr/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Отсутствие контактов педагогов-психологов с ребенком.</a:t>
            </a:r>
          </a:p>
          <a:p>
            <a:pPr algn="just">
              <a:buFontTx/>
              <a:buChar char="-"/>
              <a:defRPr/>
            </a:pPr>
            <a:endParaRPr lang="ru-RU" sz="2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  <a:defRPr/>
            </a:pP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521550" y="1302707"/>
            <a:ext cx="8351517" cy="2"/>
          </a:xfrm>
          <a:prstGeom prst="line">
            <a:avLst/>
          </a:prstGeom>
          <a:ln w="76200">
            <a:solidFill>
              <a:srgbClr val="ED7D3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1752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52643" y="304271"/>
            <a:ext cx="7074977" cy="87317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Актуальный фактор – социальные сети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9" name="Объект 5"/>
          <p:cNvSpPr>
            <a:spLocks noGrp="1"/>
          </p:cNvSpPr>
          <p:nvPr>
            <p:ph sz="half" idx="2"/>
          </p:nvPr>
        </p:nvSpPr>
        <p:spPr>
          <a:xfrm>
            <a:off x="54586" y="1557359"/>
            <a:ext cx="4257438" cy="4157641"/>
          </a:xfrm>
          <a:prstGeom prst="round2Diag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28575">
            <a:solidFill>
              <a:schemeClr val="accent2">
                <a:lumMod val="50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1323" tIns="35662" rIns="71323" bIns="35662" anchor="ctr"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v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k.com/f-5-7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     </a:t>
            </a:r>
            <a:endParaRPr lang="en-US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vk.com/skf39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vk.com/more-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glubokoe</a:t>
            </a:r>
            <a:endParaRPr lang="en-US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vk.com/1morekitov1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vk.com/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morereserv</a:t>
            </a:r>
            <a:endParaRPr lang="en-US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v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k.com/2ch-0chan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1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550" y="137784"/>
            <a:ext cx="1131094" cy="10396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257387" y="1302708"/>
            <a:ext cx="8615680" cy="0"/>
          </a:xfrm>
          <a:prstGeom prst="line">
            <a:avLst/>
          </a:prstGeom>
          <a:ln w="76200">
            <a:solidFill>
              <a:srgbClr val="ED7D3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3" name="Рисунок 12" descr="https://static.novayagazeta.ru/storage/content/pictures/2506/content_001_______0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706" y="1581150"/>
            <a:ext cx="4751294" cy="36183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782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7573" y="88052"/>
            <a:ext cx="7559038" cy="139530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ED7D31">
                    <a:lumMod val="50000"/>
                  </a:srgbClr>
                </a:solidFill>
                <a:latin typeface="+mn-lt"/>
              </a:rPr>
              <a:t>                На что обратить внимание</a:t>
            </a:r>
            <a:endParaRPr lang="ru-RU" sz="2800" b="1" dirty="0">
              <a:latin typeface="+mn-lt"/>
            </a:endParaRPr>
          </a:p>
        </p:txBody>
      </p:sp>
      <p:pic>
        <p:nvPicPr>
          <p:cNvPr id="4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550" y="137784"/>
            <a:ext cx="1131094" cy="10396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5"/>
          <p:cNvSpPr>
            <a:spLocks noGrp="1"/>
          </p:cNvSpPr>
          <p:nvPr>
            <p:ph idx="1"/>
          </p:nvPr>
        </p:nvSpPr>
        <p:spPr>
          <a:xfrm>
            <a:off x="569704" y="1483359"/>
            <a:ext cx="8303363" cy="3952029"/>
          </a:xfrm>
          <a:prstGeom prst="round2Diag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28575">
            <a:solidFill>
              <a:schemeClr val="accent2">
                <a:lumMod val="50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1323" tIns="35662" rIns="71323" bIns="35662" anchor="ctr">
            <a:normAutofit/>
          </a:bodyPr>
          <a:lstStyle/>
          <a:p>
            <a:pPr marL="0" indent="0" algn="just">
              <a:buNone/>
              <a:defRPr/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521550" y="1302707"/>
            <a:ext cx="8351517" cy="2"/>
          </a:xfrm>
          <a:prstGeom prst="line">
            <a:avLst/>
          </a:prstGeom>
          <a:ln w="76200">
            <a:solidFill>
              <a:srgbClr val="ED7D3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2115" y="1792941"/>
            <a:ext cx="301134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Переписка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Оповещения о намерениях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Характерный сленг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Фотографии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Жалобы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Связь с группами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Увлечение идеями тоталитарных групп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Наркотики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5915" y="3150593"/>
            <a:ext cx="2971115" cy="196462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3581" y="1483359"/>
            <a:ext cx="2739120" cy="18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2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7573" y="88052"/>
            <a:ext cx="7559038" cy="139530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ED7D31">
                    <a:lumMod val="50000"/>
                  </a:srgbClr>
                </a:solidFill>
                <a:latin typeface="+mn-lt"/>
              </a:rPr>
              <a:t>                Задачи органов управления образованием</a:t>
            </a:r>
            <a:endParaRPr lang="ru-RU" sz="2800" b="1" dirty="0">
              <a:latin typeface="+mn-lt"/>
            </a:endParaRPr>
          </a:p>
        </p:txBody>
      </p:sp>
      <p:pic>
        <p:nvPicPr>
          <p:cNvPr id="4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550" y="137784"/>
            <a:ext cx="1131094" cy="10396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5"/>
          <p:cNvSpPr>
            <a:spLocks noGrp="1"/>
          </p:cNvSpPr>
          <p:nvPr>
            <p:ph idx="1"/>
          </p:nvPr>
        </p:nvSpPr>
        <p:spPr>
          <a:xfrm>
            <a:off x="508006" y="1227177"/>
            <a:ext cx="8303363" cy="5169567"/>
          </a:xfrm>
          <a:prstGeom prst="round2Diag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28575">
            <a:solidFill>
              <a:schemeClr val="accent2">
                <a:lumMod val="50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1323" tIns="35662" rIns="71323" bIns="35662" anchor="ctr">
            <a:normAutofit fontScale="32500" lnSpcReduction="20000"/>
          </a:bodyPr>
          <a:lstStyle/>
          <a:p>
            <a:pPr marL="0" indent="0"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  <a:cs typeface="Aharoni" panose="02010803020104030203" pitchFamily="2" charset="-79"/>
              </a:rPr>
              <a:t>Проанализировать все случаи суицидов среди детей за последние годы;</a:t>
            </a:r>
          </a:p>
          <a:p>
            <a:pPr marL="0" indent="0"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  <a:cs typeface="Aharoni" panose="02010803020104030203" pitchFamily="2" charset="-79"/>
              </a:rPr>
              <a:t>Инициировать проведение педагогических советов, родительских собраний;</a:t>
            </a:r>
          </a:p>
          <a:p>
            <a:pPr marL="0" indent="0"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  <a:cs typeface="Aharoni" panose="02010803020104030203" pitchFamily="2" charset="-79"/>
              </a:rPr>
              <a:t>Организовать повышение квалификации педагогических работников по проблемам профилактики суицидов;</a:t>
            </a:r>
          </a:p>
          <a:p>
            <a:pPr marL="0" indent="0"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  <a:cs typeface="Aharoni" panose="02010803020104030203" pitchFamily="2" charset="-79"/>
              </a:rPr>
              <a:t>Взять под личный контроль деятельность педагогического коллектива по профилактике суицидов;</a:t>
            </a:r>
          </a:p>
          <a:p>
            <a:pPr marL="0" indent="0"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  <a:cs typeface="Aharoni" panose="02010803020104030203" pitchFamily="2" charset="-79"/>
              </a:rPr>
              <a:t>Организовать обучение педагогов по проблемам общения детей в социальных сетях и организации контроля;</a:t>
            </a:r>
          </a:p>
          <a:p>
            <a:pPr marL="0" indent="0"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  <a:cs typeface="Aharoni" panose="02010803020104030203" pitchFamily="2" charset="-79"/>
              </a:rPr>
              <a:t>Организовать расследования всех случаев суицидов среди детей  на предмет выявления </a:t>
            </a:r>
            <a:r>
              <a:rPr lang="ru-RU" sz="7200" b="1" dirty="0" err="1" smtClean="0">
                <a:solidFill>
                  <a:schemeClr val="accent2">
                    <a:lumMod val="75000"/>
                  </a:schemeClr>
                </a:solidFill>
                <a:cs typeface="Aharoni" panose="02010803020104030203" pitchFamily="2" charset="-79"/>
              </a:rPr>
              <a:t>дидактогенных</a:t>
            </a: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  <a:cs typeface="Aharoni" panose="02010803020104030203" pitchFamily="2" charset="-79"/>
              </a:rPr>
              <a:t> факторов. </a:t>
            </a:r>
          </a:p>
          <a:p>
            <a:pPr marL="0" indent="0">
              <a:buNone/>
            </a:pPr>
            <a:endParaRPr lang="ru-RU" sz="7200" b="1" dirty="0" smtClean="0">
              <a:solidFill>
                <a:schemeClr val="accent2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ru-RU" sz="2800" b="1" dirty="0" smtClean="0">
              <a:solidFill>
                <a:schemeClr val="accent2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ru-RU" sz="2800" b="1" dirty="0">
              <a:solidFill>
                <a:schemeClr val="accent2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 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521550" y="1302707"/>
            <a:ext cx="8351517" cy="2"/>
          </a:xfrm>
          <a:prstGeom prst="line">
            <a:avLst/>
          </a:prstGeom>
          <a:ln w="76200">
            <a:solidFill>
              <a:srgbClr val="ED7D3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50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304800" y="980282"/>
            <a:ext cx="8514080" cy="0"/>
          </a:xfrm>
          <a:prstGeom prst="line">
            <a:avLst/>
          </a:prstGeom>
          <a:ln w="76200">
            <a:solidFill>
              <a:srgbClr val="ED7D3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1766" y="-5292"/>
            <a:ext cx="1131094" cy="9286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6" descr="http://www.simbolarium.ru/greif/abb-arm/400/s/svrd-2005-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79" r="47250" b="90550"/>
          <a:stretch>
            <a:fillRect/>
          </a:stretch>
        </p:blipFill>
        <p:spPr bwMode="auto">
          <a:xfrm>
            <a:off x="1339454" y="26458"/>
            <a:ext cx="34528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681287" y="96574"/>
            <a:ext cx="5640161" cy="810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1323" tIns="35662" rIns="71323" bIns="35662">
            <a:spAutoFit/>
          </a:bodyPr>
          <a:lstStyle/>
          <a:p>
            <a:pPr algn="ctr" eaLnBrk="1" hangingPunct="1">
              <a:defRPr/>
            </a:pP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</a:rPr>
              <a:t>Правительство Свердловской области </a:t>
            </a:r>
          </a:p>
          <a:p>
            <a:pPr algn="ctr" eaLnBrk="1" hangingPunct="1">
              <a:defRPr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Министерство общего и профессионального образования Свердловской области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47688" y="2657464"/>
            <a:ext cx="7181912" cy="31190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71323" tIns="35662" rIns="71323" bIns="35662">
            <a:spAutoFit/>
            <a:scene3d>
              <a:camera prst="perspectiveRigh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ru-RU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Контакты отдела охраны прав детей и комплексной безопасности в системе образования:</a:t>
            </a:r>
          </a:p>
          <a:p>
            <a:pPr>
              <a:defRPr/>
            </a:pPr>
            <a:r>
              <a:rPr lang="ru-RU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Загайнова Елена Владимировна </a:t>
            </a:r>
            <a:r>
              <a:rPr lang="en-US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hlinkClick r:id="rId4"/>
              </a:rPr>
              <a:t>zev@minobraz.ru</a:t>
            </a:r>
            <a:endParaRPr lang="ru-RU" sz="28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r>
              <a:rPr lang="ru-RU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Соложнин Анатолий Валентинович </a:t>
            </a:r>
            <a:r>
              <a:rPr lang="en-US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asolognin@mail.ru                                                          a.solozhnin@egov66.ru</a:t>
            </a:r>
            <a:endParaRPr lang="ru-RU" sz="28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defRPr/>
            </a:pPr>
            <a:endParaRPr lang="ru-RU" sz="4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CC66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1970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4346</TotalTime>
  <Words>333</Words>
  <Application>Microsoft Office PowerPoint</Application>
  <PresentationFormat>Экран (16:10)</PresentationFormat>
  <Paragraphs>93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Информация о количестве суицидов среди несовершеннолетних</vt:lpstr>
      <vt:lpstr>Наиболее частые причины, вызвавшие суицидальные реакции</vt:lpstr>
      <vt:lpstr>        Функции и компетенции образовательных организаций</vt:lpstr>
      <vt:lpstr>                Основные замечания и проблемы, выявляемые в ходе расследования</vt:lpstr>
      <vt:lpstr>Актуальный фактор – социальные сети</vt:lpstr>
      <vt:lpstr>                На что обратить внимание</vt:lpstr>
      <vt:lpstr>                Задачи органов управления образованием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Вяткин Николай Владимирович</dc:creator>
  <cp:lastModifiedBy>user</cp:lastModifiedBy>
  <cp:revision>232</cp:revision>
  <cp:lastPrinted>2016-12-22T10:49:53Z</cp:lastPrinted>
  <dcterms:created xsi:type="dcterms:W3CDTF">2016-04-21T10:59:21Z</dcterms:created>
  <dcterms:modified xsi:type="dcterms:W3CDTF">2017-02-05T14:26:55Z</dcterms:modified>
</cp:coreProperties>
</file>